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4"/>
  </p:notesMasterIdLst>
  <p:sldIdLst>
    <p:sldId id="256" r:id="rId2"/>
    <p:sldId id="259" r:id="rId3"/>
    <p:sldId id="257" r:id="rId4"/>
    <p:sldId id="1484" r:id="rId5"/>
    <p:sldId id="1483" r:id="rId6"/>
    <p:sldId id="1485" r:id="rId7"/>
    <p:sldId id="1486" r:id="rId8"/>
    <p:sldId id="1487" r:id="rId9"/>
    <p:sldId id="793" r:id="rId10"/>
    <p:sldId id="794" r:id="rId11"/>
    <p:sldId id="1505" r:id="rId12"/>
    <p:sldId id="1489" r:id="rId13"/>
    <p:sldId id="1502" r:id="rId14"/>
    <p:sldId id="1528" r:id="rId15"/>
    <p:sldId id="1506" r:id="rId16"/>
    <p:sldId id="1509" r:id="rId17"/>
    <p:sldId id="1529" r:id="rId18"/>
    <p:sldId id="1513" r:id="rId19"/>
    <p:sldId id="1514" r:id="rId20"/>
    <p:sldId id="1515" r:id="rId21"/>
    <p:sldId id="1516" r:id="rId22"/>
    <p:sldId id="1530" r:id="rId23"/>
    <p:sldId id="1522" r:id="rId24"/>
    <p:sldId id="1517" r:id="rId25"/>
    <p:sldId id="1524" r:id="rId26"/>
    <p:sldId id="1527" r:id="rId27"/>
    <p:sldId id="1518" r:id="rId28"/>
    <p:sldId id="1531" r:id="rId29"/>
    <p:sldId id="1532" r:id="rId30"/>
    <p:sldId id="1526" r:id="rId31"/>
    <p:sldId id="1520" r:id="rId32"/>
    <p:sldId id="1496" r:id="rId33"/>
    <p:sldId id="1498" r:id="rId34"/>
    <p:sldId id="1497" r:id="rId35"/>
    <p:sldId id="1488" r:id="rId36"/>
    <p:sldId id="1442" r:id="rId37"/>
    <p:sldId id="1443" r:id="rId38"/>
    <p:sldId id="1444" r:id="rId39"/>
    <p:sldId id="1445" r:id="rId40"/>
    <p:sldId id="1446" r:id="rId41"/>
    <p:sldId id="1447" r:id="rId42"/>
    <p:sldId id="1448" r:id="rId43"/>
    <p:sldId id="1449" r:id="rId44"/>
    <p:sldId id="1461" r:id="rId45"/>
    <p:sldId id="1462" r:id="rId46"/>
    <p:sldId id="1450" r:id="rId47"/>
    <p:sldId id="1451" r:id="rId48"/>
    <p:sldId id="1452" r:id="rId49"/>
    <p:sldId id="1453" r:id="rId50"/>
    <p:sldId id="1454" r:id="rId51"/>
    <p:sldId id="1455" r:id="rId52"/>
    <p:sldId id="1456" r:id="rId53"/>
    <p:sldId id="1457" r:id="rId54"/>
    <p:sldId id="1458" r:id="rId55"/>
    <p:sldId id="1459" r:id="rId56"/>
    <p:sldId id="1460" r:id="rId57"/>
    <p:sldId id="1463" r:id="rId58"/>
    <p:sldId id="1464" r:id="rId59"/>
    <p:sldId id="807" r:id="rId60"/>
    <p:sldId id="1465" r:id="rId61"/>
    <p:sldId id="1466" r:id="rId62"/>
    <p:sldId id="1512" r:id="rId63"/>
    <p:sldId id="1467" r:id="rId64"/>
    <p:sldId id="1468" r:id="rId65"/>
    <p:sldId id="1469" r:id="rId66"/>
    <p:sldId id="1470" r:id="rId67"/>
    <p:sldId id="1471" r:id="rId68"/>
    <p:sldId id="1472" r:id="rId69"/>
    <p:sldId id="1473" r:id="rId70"/>
    <p:sldId id="1474" r:id="rId71"/>
    <p:sldId id="1475" r:id="rId72"/>
    <p:sldId id="1476" r:id="rId73"/>
    <p:sldId id="1477" r:id="rId74"/>
    <p:sldId id="1478" r:id="rId75"/>
    <p:sldId id="1479" r:id="rId76"/>
    <p:sldId id="1480" r:id="rId77"/>
    <p:sldId id="1481" r:id="rId78"/>
    <p:sldId id="1482" r:id="rId79"/>
    <p:sldId id="1441" r:id="rId80"/>
    <p:sldId id="823" r:id="rId81"/>
    <p:sldId id="824" r:id="rId82"/>
    <p:sldId id="822" r:id="rId83"/>
    <p:sldId id="821" r:id="rId84"/>
    <p:sldId id="785" r:id="rId85"/>
    <p:sldId id="1439" r:id="rId86"/>
    <p:sldId id="825" r:id="rId87"/>
    <p:sldId id="1440" r:id="rId88"/>
    <p:sldId id="1434" r:id="rId89"/>
    <p:sldId id="789" r:id="rId90"/>
    <p:sldId id="261" r:id="rId91"/>
    <p:sldId id="258" r:id="rId92"/>
    <p:sldId id="260" r:id="rId9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818"/>
    <a:srgbClr val="0033CC"/>
    <a:srgbClr val="FFF2CC"/>
    <a:srgbClr val="FFFE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53CAB7-B4A2-43E1-A4DD-226281CB1F2D}" v="1" dt="2023-09-10T21:00:21.953"/>
    <p1510:client id="{DAD1A998-D719-4730-AB28-20E13CCD08C8}" v="1" dt="2023-09-10T20:49:36.5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792" autoAdjust="0"/>
  </p:normalViewPr>
  <p:slideViewPr>
    <p:cSldViewPr snapToGrid="0">
      <p:cViewPr varScale="1">
        <p:scale>
          <a:sx n="76" d="100"/>
          <a:sy n="76" d="100"/>
        </p:scale>
        <p:origin x="255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udder, John (Jack) MAJ" userId="7609780a-6084-4c37-9c02-222f0eb2ff40" providerId="ADAL" clId="{DAD1A998-D719-4730-AB28-20E13CCD08C8}"/>
    <pc:docChg chg="modSld">
      <pc:chgData name="Scudder, John (Jack) MAJ" userId="7609780a-6084-4c37-9c02-222f0eb2ff40" providerId="ADAL" clId="{DAD1A998-D719-4730-AB28-20E13CCD08C8}" dt="2023-09-10T20:49:36.556" v="8"/>
      <pc:docMkLst>
        <pc:docMk/>
      </pc:docMkLst>
      <pc:sldChg chg="modNotesTx">
        <pc:chgData name="Scudder, John (Jack) MAJ" userId="7609780a-6084-4c37-9c02-222f0eb2ff40" providerId="ADAL" clId="{DAD1A998-D719-4730-AB28-20E13CCD08C8}" dt="2023-09-10T20:48:54.416" v="7" actId="20577"/>
        <pc:sldMkLst>
          <pc:docMk/>
          <pc:sldMk cId="2668540317" sldId="823"/>
        </pc:sldMkLst>
      </pc:sldChg>
      <pc:sldChg chg="addSp modSp">
        <pc:chgData name="Scudder, John (Jack) MAJ" userId="7609780a-6084-4c37-9c02-222f0eb2ff40" providerId="ADAL" clId="{DAD1A998-D719-4730-AB28-20E13CCD08C8}" dt="2023-09-10T20:49:36.556" v="8"/>
        <pc:sldMkLst>
          <pc:docMk/>
          <pc:sldMk cId="842280431" sldId="1470"/>
        </pc:sldMkLst>
        <pc:spChg chg="add mod">
          <ac:chgData name="Scudder, John (Jack) MAJ" userId="7609780a-6084-4c37-9c02-222f0eb2ff40" providerId="ADAL" clId="{DAD1A998-D719-4730-AB28-20E13CCD08C8}" dt="2023-09-10T20:49:36.556" v="8"/>
          <ac:spMkLst>
            <pc:docMk/>
            <pc:sldMk cId="842280431" sldId="1470"/>
            <ac:spMk id="2" creationId="{FD2C3EF7-6DFE-51A6-D213-DD0A023E004A}"/>
          </ac:spMkLst>
        </pc:spChg>
      </pc:sldChg>
      <pc:sldChg chg="modNotesTx">
        <pc:chgData name="Scudder, John (Jack) MAJ" userId="7609780a-6084-4c37-9c02-222f0eb2ff40" providerId="ADAL" clId="{DAD1A998-D719-4730-AB28-20E13CCD08C8}" dt="2023-09-10T20:48:50.541" v="6" actId="20577"/>
        <pc:sldMkLst>
          <pc:docMk/>
          <pc:sldMk cId="3463237955" sldId="1482"/>
        </pc:sldMkLst>
      </pc:sldChg>
      <pc:sldChg chg="modSp mod">
        <pc:chgData name="Scudder, John (Jack) MAJ" userId="7609780a-6084-4c37-9c02-222f0eb2ff40" providerId="ADAL" clId="{DAD1A998-D719-4730-AB28-20E13CCD08C8}" dt="2023-09-10T17:22:00.704" v="0" actId="400"/>
        <pc:sldMkLst>
          <pc:docMk/>
          <pc:sldMk cId="2317558980" sldId="1488"/>
        </pc:sldMkLst>
        <pc:spChg chg="mod">
          <ac:chgData name="Scudder, John (Jack) MAJ" userId="7609780a-6084-4c37-9c02-222f0eb2ff40" providerId="ADAL" clId="{DAD1A998-D719-4730-AB28-20E13CCD08C8}" dt="2023-09-10T17:22:00.704" v="0" actId="400"/>
          <ac:spMkLst>
            <pc:docMk/>
            <pc:sldMk cId="2317558980" sldId="1488"/>
            <ac:spMk id="3" creationId="{226F7D33-41C8-B686-BFFB-C3AB97CAA9DA}"/>
          </ac:spMkLst>
        </pc:spChg>
      </pc:sldChg>
      <pc:sldChg chg="modNotesTx">
        <pc:chgData name="Scudder, John (Jack) MAJ" userId="7609780a-6084-4c37-9c02-222f0eb2ff40" providerId="ADAL" clId="{DAD1A998-D719-4730-AB28-20E13CCD08C8}" dt="2023-09-10T17:24:48.603" v="5" actId="20577"/>
        <pc:sldMkLst>
          <pc:docMk/>
          <pc:sldMk cId="1477647948" sldId="1531"/>
        </pc:sldMkLst>
      </pc:sldChg>
    </pc:docChg>
  </pc:docChgLst>
  <pc:docChgLst>
    <pc:chgData name="Scudder, John (Jack) H. MAJ" userId="7609780a-6084-4c37-9c02-222f0eb2ff40" providerId="ADAL" clId="{1398CD77-8BDB-471C-B944-B9497154F81E}"/>
    <pc:docChg chg="undo redo custSel addSld delSld modSld sldOrd">
      <pc:chgData name="Scudder, John (Jack) H. MAJ" userId="7609780a-6084-4c37-9c02-222f0eb2ff40" providerId="ADAL" clId="{1398CD77-8BDB-471C-B944-B9497154F81E}" dt="2023-08-14T14:51:27.387" v="4527" actId="1076"/>
      <pc:docMkLst>
        <pc:docMk/>
      </pc:docMkLst>
      <pc:sldChg chg="modNotesTx">
        <pc:chgData name="Scudder, John (Jack) H. MAJ" userId="7609780a-6084-4c37-9c02-222f0eb2ff40" providerId="ADAL" clId="{1398CD77-8BDB-471C-B944-B9497154F81E}" dt="2023-08-13T20:54:02.294" v="734" actId="20577"/>
        <pc:sldMkLst>
          <pc:docMk/>
          <pc:sldMk cId="4028945876" sldId="256"/>
        </pc:sldMkLst>
      </pc:sldChg>
      <pc:sldChg chg="modSp mod">
        <pc:chgData name="Scudder, John (Jack) H. MAJ" userId="7609780a-6084-4c37-9c02-222f0eb2ff40" providerId="ADAL" clId="{1398CD77-8BDB-471C-B944-B9497154F81E}" dt="2023-08-14T13:56:57.618" v="3583" actId="20577"/>
        <pc:sldMkLst>
          <pc:docMk/>
          <pc:sldMk cId="1068329278" sldId="257"/>
        </pc:sldMkLst>
        <pc:spChg chg="mod">
          <ac:chgData name="Scudder, John (Jack) H. MAJ" userId="7609780a-6084-4c37-9c02-222f0eb2ff40" providerId="ADAL" clId="{1398CD77-8BDB-471C-B944-B9497154F81E}" dt="2023-08-14T13:56:57.618" v="3583" actId="20577"/>
          <ac:spMkLst>
            <pc:docMk/>
            <pc:sldMk cId="1068329278" sldId="257"/>
            <ac:spMk id="9" creationId="{5C24BE4F-9FC3-3E69-1410-5FF176B4B154}"/>
          </ac:spMkLst>
        </pc:spChg>
      </pc:sldChg>
      <pc:sldChg chg="modSp mod modNotesTx">
        <pc:chgData name="Scudder, John (Jack) H. MAJ" userId="7609780a-6084-4c37-9c02-222f0eb2ff40" providerId="ADAL" clId="{1398CD77-8BDB-471C-B944-B9497154F81E}" dt="2023-08-13T21:00:38.904" v="1925" actId="20577"/>
        <pc:sldMkLst>
          <pc:docMk/>
          <pc:sldMk cId="2901754247" sldId="259"/>
        </pc:sldMkLst>
        <pc:spChg chg="mod">
          <ac:chgData name="Scudder, John (Jack) H. MAJ" userId="7609780a-6084-4c37-9c02-222f0eb2ff40" providerId="ADAL" clId="{1398CD77-8BDB-471C-B944-B9497154F81E}" dt="2023-08-13T20:49:45.706" v="180" actId="27636"/>
          <ac:spMkLst>
            <pc:docMk/>
            <pc:sldMk cId="2901754247" sldId="259"/>
            <ac:spMk id="2" creationId="{37EA40D7-FD51-580F-6A4C-142E9CAC9BBF}"/>
          </ac:spMkLst>
        </pc:spChg>
      </pc:sldChg>
      <pc:sldChg chg="delSp modSp mod modNotesTx">
        <pc:chgData name="Scudder, John (Jack) H. MAJ" userId="7609780a-6084-4c37-9c02-222f0eb2ff40" providerId="ADAL" clId="{1398CD77-8BDB-471C-B944-B9497154F81E}" dt="2023-08-14T01:33:45.920" v="2017" actId="20577"/>
        <pc:sldMkLst>
          <pc:docMk/>
          <pc:sldMk cId="1259200352" sldId="794"/>
        </pc:sldMkLst>
        <pc:spChg chg="mod">
          <ac:chgData name="Scudder, John (Jack) H. MAJ" userId="7609780a-6084-4c37-9c02-222f0eb2ff40" providerId="ADAL" clId="{1398CD77-8BDB-471C-B944-B9497154F81E}" dt="2023-08-14T01:33:45.920" v="2017" actId="20577"/>
          <ac:spMkLst>
            <pc:docMk/>
            <pc:sldMk cId="1259200352" sldId="794"/>
            <ac:spMk id="3" creationId="{226F7D33-41C8-B686-BFFB-C3AB97CAA9DA}"/>
          </ac:spMkLst>
        </pc:spChg>
        <pc:spChg chg="del">
          <ac:chgData name="Scudder, John (Jack) H. MAJ" userId="7609780a-6084-4c37-9c02-222f0eb2ff40" providerId="ADAL" clId="{1398CD77-8BDB-471C-B944-B9497154F81E}" dt="2023-08-13T21:00:49.566" v="1927" actId="478"/>
          <ac:spMkLst>
            <pc:docMk/>
            <pc:sldMk cId="1259200352" sldId="794"/>
            <ac:spMk id="4" creationId="{8B085A3C-9456-5D6B-5482-4EF177ABDC78}"/>
          </ac:spMkLst>
        </pc:spChg>
      </pc:sldChg>
      <pc:sldChg chg="addSp delSp modSp mod">
        <pc:chgData name="Scudder, John (Jack) H. MAJ" userId="7609780a-6084-4c37-9c02-222f0eb2ff40" providerId="ADAL" clId="{1398CD77-8BDB-471C-B944-B9497154F81E}" dt="2023-08-14T14:48:34.798" v="4425" actId="27636"/>
        <pc:sldMkLst>
          <pc:docMk/>
          <pc:sldMk cId="1087665449" sldId="1483"/>
        </pc:sldMkLst>
        <pc:spChg chg="mod">
          <ac:chgData name="Scudder, John (Jack) H. MAJ" userId="7609780a-6084-4c37-9c02-222f0eb2ff40" providerId="ADAL" clId="{1398CD77-8BDB-471C-B944-B9497154F81E}" dt="2023-08-14T14:11:47.274" v="3841" actId="1076"/>
          <ac:spMkLst>
            <pc:docMk/>
            <pc:sldMk cId="1087665449" sldId="1483"/>
            <ac:spMk id="2" creationId="{B1E2276C-E7AD-0D25-83B9-3B1EA59A6629}"/>
          </ac:spMkLst>
        </pc:spChg>
        <pc:spChg chg="mod">
          <ac:chgData name="Scudder, John (Jack) H. MAJ" userId="7609780a-6084-4c37-9c02-222f0eb2ff40" providerId="ADAL" clId="{1398CD77-8BDB-471C-B944-B9497154F81E}" dt="2023-08-14T14:48:34.798" v="4425" actId="27636"/>
          <ac:spMkLst>
            <pc:docMk/>
            <pc:sldMk cId="1087665449" sldId="1483"/>
            <ac:spMk id="9" creationId="{5C24BE4F-9FC3-3E69-1410-5FF176B4B154}"/>
          </ac:spMkLst>
        </pc:spChg>
        <pc:picChg chg="add del">
          <ac:chgData name="Scudder, John (Jack) H. MAJ" userId="7609780a-6084-4c37-9c02-222f0eb2ff40" providerId="ADAL" clId="{1398CD77-8BDB-471C-B944-B9497154F81E}" dt="2023-08-14T14:11:50.768" v="3843" actId="478"/>
          <ac:picMkLst>
            <pc:docMk/>
            <pc:sldMk cId="1087665449" sldId="1483"/>
            <ac:picMk id="4" creationId="{80368D13-DA51-66FB-6101-3A742979B9F4}"/>
          </ac:picMkLst>
        </pc:picChg>
        <pc:picChg chg="add del mod">
          <ac:chgData name="Scudder, John (Jack) H. MAJ" userId="7609780a-6084-4c37-9c02-222f0eb2ff40" providerId="ADAL" clId="{1398CD77-8BDB-471C-B944-B9497154F81E}" dt="2023-08-14T14:12:08.959" v="3846" actId="478"/>
          <ac:picMkLst>
            <pc:docMk/>
            <pc:sldMk cId="1087665449" sldId="1483"/>
            <ac:picMk id="6" creationId="{E000B6E9-F1F1-C9E7-3DD6-819A54213F0E}"/>
          </ac:picMkLst>
        </pc:picChg>
        <pc:picChg chg="add mod">
          <ac:chgData name="Scudder, John (Jack) H. MAJ" userId="7609780a-6084-4c37-9c02-222f0eb2ff40" providerId="ADAL" clId="{1398CD77-8BDB-471C-B944-B9497154F81E}" dt="2023-08-14T14:13:23.584" v="3867" actId="1036"/>
          <ac:picMkLst>
            <pc:docMk/>
            <pc:sldMk cId="1087665449" sldId="1483"/>
            <ac:picMk id="8" creationId="{31E7561B-2245-3B7E-E2D2-952B55187D48}"/>
          </ac:picMkLst>
        </pc:picChg>
        <pc:picChg chg="add mod">
          <ac:chgData name="Scudder, John (Jack) H. MAJ" userId="7609780a-6084-4c37-9c02-222f0eb2ff40" providerId="ADAL" clId="{1398CD77-8BDB-471C-B944-B9497154F81E}" dt="2023-08-14T14:12:52.102" v="3857"/>
          <ac:picMkLst>
            <pc:docMk/>
            <pc:sldMk cId="1087665449" sldId="1483"/>
            <ac:picMk id="11" creationId="{9A5A49FB-C19D-F5D5-FF4C-CF138F84AAFA}"/>
          </ac:picMkLst>
        </pc:picChg>
        <pc:picChg chg="add mod">
          <ac:chgData name="Scudder, John (Jack) H. MAJ" userId="7609780a-6084-4c37-9c02-222f0eb2ff40" providerId="ADAL" clId="{1398CD77-8BDB-471C-B944-B9497154F81E}" dt="2023-08-14T14:13:19.473" v="3864" actId="571"/>
          <ac:picMkLst>
            <pc:docMk/>
            <pc:sldMk cId="1087665449" sldId="1483"/>
            <ac:picMk id="12" creationId="{ABCB218F-0F49-BD9C-C42A-76493ED42525}"/>
          </ac:picMkLst>
        </pc:picChg>
      </pc:sldChg>
      <pc:sldChg chg="delSp mod modNotesTx">
        <pc:chgData name="Scudder, John (Jack) H. MAJ" userId="7609780a-6084-4c37-9c02-222f0eb2ff40" providerId="ADAL" clId="{1398CD77-8BDB-471C-B944-B9497154F81E}" dt="2023-08-14T01:29:32.670" v="1936" actId="478"/>
        <pc:sldMkLst>
          <pc:docMk/>
          <pc:sldMk cId="969506959" sldId="1485"/>
        </pc:sldMkLst>
        <pc:spChg chg="del">
          <ac:chgData name="Scudder, John (Jack) H. MAJ" userId="7609780a-6084-4c37-9c02-222f0eb2ff40" providerId="ADAL" clId="{1398CD77-8BDB-471C-B944-B9497154F81E}" dt="2023-08-14T01:29:32.670" v="1936" actId="478"/>
          <ac:spMkLst>
            <pc:docMk/>
            <pc:sldMk cId="969506959" sldId="1485"/>
            <ac:spMk id="3" creationId="{4C7D8BA1-373D-70F5-564D-CD06667C2F78}"/>
          </ac:spMkLst>
        </pc:spChg>
      </pc:sldChg>
      <pc:sldChg chg="addSp delSp modSp mod modNotesTx">
        <pc:chgData name="Scudder, John (Jack) H. MAJ" userId="7609780a-6084-4c37-9c02-222f0eb2ff40" providerId="ADAL" clId="{1398CD77-8BDB-471C-B944-B9497154F81E}" dt="2023-08-14T14:29:28.687" v="4210" actId="1037"/>
        <pc:sldMkLst>
          <pc:docMk/>
          <pc:sldMk cId="400645830" sldId="1486"/>
        </pc:sldMkLst>
        <pc:spChg chg="add mod ord">
          <ac:chgData name="Scudder, John (Jack) H. MAJ" userId="7609780a-6084-4c37-9c02-222f0eb2ff40" providerId="ADAL" clId="{1398CD77-8BDB-471C-B944-B9497154F81E}" dt="2023-08-14T14:27:33.073" v="4166" actId="167"/>
          <ac:spMkLst>
            <pc:docMk/>
            <pc:sldMk cId="400645830" sldId="1486"/>
            <ac:spMk id="2" creationId="{D66702FD-BFA3-2649-33CE-ED23C650330E}"/>
          </ac:spMkLst>
        </pc:spChg>
        <pc:spChg chg="del mod">
          <ac:chgData name="Scudder, John (Jack) H. MAJ" userId="7609780a-6084-4c37-9c02-222f0eb2ff40" providerId="ADAL" clId="{1398CD77-8BDB-471C-B944-B9497154F81E}" dt="2023-08-14T14:13:50.190" v="3881" actId="478"/>
          <ac:spMkLst>
            <pc:docMk/>
            <pc:sldMk cId="400645830" sldId="1486"/>
            <ac:spMk id="3" creationId="{252C2FC1-03D5-9699-4A2F-973118AE0688}"/>
          </ac:spMkLst>
        </pc:spChg>
        <pc:grpChg chg="add mod">
          <ac:chgData name="Scudder, John (Jack) H. MAJ" userId="7609780a-6084-4c37-9c02-222f0eb2ff40" providerId="ADAL" clId="{1398CD77-8BDB-471C-B944-B9497154F81E}" dt="2023-08-14T14:29:28.687" v="4210" actId="1037"/>
          <ac:grpSpMkLst>
            <pc:docMk/>
            <pc:sldMk cId="400645830" sldId="1486"/>
            <ac:grpSpMk id="4" creationId="{52A68740-5F17-6399-EB59-329E62B4F955}"/>
          </ac:grpSpMkLst>
        </pc:grpChg>
        <pc:picChg chg="add mod">
          <ac:chgData name="Scudder, John (Jack) H. MAJ" userId="7609780a-6084-4c37-9c02-222f0eb2ff40" providerId="ADAL" clId="{1398CD77-8BDB-471C-B944-B9497154F81E}" dt="2023-08-14T14:29:28.687" v="4210" actId="1037"/>
          <ac:picMkLst>
            <pc:docMk/>
            <pc:sldMk cId="400645830" sldId="1486"/>
            <ac:picMk id="1026" creationId="{69CDD787-3D10-E66A-ADAF-BC2D534CD5B3}"/>
          </ac:picMkLst>
        </pc:picChg>
        <pc:picChg chg="add mod">
          <ac:chgData name="Scudder, John (Jack) H. MAJ" userId="7609780a-6084-4c37-9c02-222f0eb2ff40" providerId="ADAL" clId="{1398CD77-8BDB-471C-B944-B9497154F81E}" dt="2023-08-14T14:29:28.687" v="4210" actId="1037"/>
          <ac:picMkLst>
            <pc:docMk/>
            <pc:sldMk cId="400645830" sldId="1486"/>
            <ac:picMk id="1028" creationId="{5C6BF4EA-2E17-A314-0E8B-FA89F7A00855}"/>
          </ac:picMkLst>
        </pc:picChg>
        <pc:picChg chg="add del">
          <ac:chgData name="Scudder, John (Jack) H. MAJ" userId="7609780a-6084-4c37-9c02-222f0eb2ff40" providerId="ADAL" clId="{1398CD77-8BDB-471C-B944-B9497154F81E}" dt="2023-08-14T14:26:04.262" v="4155"/>
          <ac:picMkLst>
            <pc:docMk/>
            <pc:sldMk cId="400645830" sldId="1486"/>
            <ac:picMk id="1030" creationId="{51BBA7CC-7A45-E7E0-1183-C7E883BF51CF}"/>
          </ac:picMkLst>
        </pc:picChg>
        <pc:picChg chg="add del mod">
          <ac:chgData name="Scudder, John (Jack) H. MAJ" userId="7609780a-6084-4c37-9c02-222f0eb2ff40" providerId="ADAL" clId="{1398CD77-8BDB-471C-B944-B9497154F81E}" dt="2023-08-14T14:26:09.583" v="4158" actId="478"/>
          <ac:picMkLst>
            <pc:docMk/>
            <pc:sldMk cId="400645830" sldId="1486"/>
            <ac:picMk id="1032" creationId="{37659D08-092C-4C4D-1709-F484BD30EC30}"/>
          </ac:picMkLst>
        </pc:picChg>
        <pc:picChg chg="add mod">
          <ac:chgData name="Scudder, John (Jack) H. MAJ" userId="7609780a-6084-4c37-9c02-222f0eb2ff40" providerId="ADAL" clId="{1398CD77-8BDB-471C-B944-B9497154F81E}" dt="2023-08-14T14:27:59.848" v="4171" actId="1076"/>
          <ac:picMkLst>
            <pc:docMk/>
            <pc:sldMk cId="400645830" sldId="1486"/>
            <ac:picMk id="1034" creationId="{4F7FAECB-359C-62AB-6DCE-0428126C0418}"/>
          </ac:picMkLst>
        </pc:picChg>
        <pc:picChg chg="add mod">
          <ac:chgData name="Scudder, John (Jack) H. MAJ" userId="7609780a-6084-4c37-9c02-222f0eb2ff40" providerId="ADAL" clId="{1398CD77-8BDB-471C-B944-B9497154F81E}" dt="2023-08-14T14:29:28.687" v="4210" actId="1037"/>
          <ac:picMkLst>
            <pc:docMk/>
            <pc:sldMk cId="400645830" sldId="1486"/>
            <ac:picMk id="1036" creationId="{5C85BB18-4959-0970-2E04-211CDCBB4059}"/>
          </ac:picMkLst>
        </pc:picChg>
        <pc:picChg chg="add mod">
          <ac:chgData name="Scudder, John (Jack) H. MAJ" userId="7609780a-6084-4c37-9c02-222f0eb2ff40" providerId="ADAL" clId="{1398CD77-8BDB-471C-B944-B9497154F81E}" dt="2023-08-14T14:29:28.687" v="4210" actId="1037"/>
          <ac:picMkLst>
            <pc:docMk/>
            <pc:sldMk cId="400645830" sldId="1486"/>
            <ac:picMk id="1038" creationId="{026DA049-99CE-47D5-18F2-23E6EB119BA4}"/>
          </ac:picMkLst>
        </pc:picChg>
      </pc:sldChg>
      <pc:sldChg chg="addSp delSp modSp mod modNotesTx">
        <pc:chgData name="Scudder, John (Jack) H. MAJ" userId="7609780a-6084-4c37-9c02-222f0eb2ff40" providerId="ADAL" clId="{1398CD77-8BDB-471C-B944-B9497154F81E}" dt="2023-08-14T14:49:49.008" v="4428" actId="1076"/>
        <pc:sldMkLst>
          <pc:docMk/>
          <pc:sldMk cId="1721629220" sldId="1487"/>
        </pc:sldMkLst>
        <pc:spChg chg="del mod">
          <ac:chgData name="Scudder, John (Jack) H. MAJ" userId="7609780a-6084-4c37-9c02-222f0eb2ff40" providerId="ADAL" clId="{1398CD77-8BDB-471C-B944-B9497154F81E}" dt="2023-08-14T14:43:12.045" v="4221" actId="478"/>
          <ac:spMkLst>
            <pc:docMk/>
            <pc:sldMk cId="1721629220" sldId="1487"/>
            <ac:spMk id="3" creationId="{252C2FC1-03D5-9699-4A2F-973118AE0688}"/>
          </ac:spMkLst>
        </pc:spChg>
        <pc:spChg chg="mod">
          <ac:chgData name="Scudder, John (Jack) H. MAJ" userId="7609780a-6084-4c37-9c02-222f0eb2ff40" providerId="ADAL" clId="{1398CD77-8BDB-471C-B944-B9497154F81E}" dt="2023-08-14T14:46:42.057" v="4347" actId="27636"/>
          <ac:spMkLst>
            <pc:docMk/>
            <pc:sldMk cId="1721629220" sldId="1487"/>
            <ac:spMk id="9" creationId="{5C24BE4F-9FC3-3E69-1410-5FF176B4B154}"/>
          </ac:spMkLst>
        </pc:spChg>
        <pc:picChg chg="add mod">
          <ac:chgData name="Scudder, John (Jack) H. MAJ" userId="7609780a-6084-4c37-9c02-222f0eb2ff40" providerId="ADAL" clId="{1398CD77-8BDB-471C-B944-B9497154F81E}" dt="2023-08-14T14:49:49.008" v="4428" actId="1076"/>
          <ac:picMkLst>
            <pc:docMk/>
            <pc:sldMk cId="1721629220" sldId="1487"/>
            <ac:picMk id="4" creationId="{DE93672D-4904-B2EF-5FA3-37EF1FBDFF50}"/>
          </ac:picMkLst>
        </pc:picChg>
      </pc:sldChg>
      <pc:sldChg chg="modNotesTx">
        <pc:chgData name="Scudder, John (Jack) H. MAJ" userId="7609780a-6084-4c37-9c02-222f0eb2ff40" providerId="ADAL" clId="{1398CD77-8BDB-471C-B944-B9497154F81E}" dt="2023-08-14T10:59:19.211" v="2154" actId="20577"/>
        <pc:sldMkLst>
          <pc:docMk/>
          <pc:sldMk cId="1669475950" sldId="1489"/>
        </pc:sldMkLst>
      </pc:sldChg>
      <pc:sldChg chg="addSp delSp modSp del mod ord modClrScheme chgLayout modNotesTx">
        <pc:chgData name="Scudder, John (Jack) H. MAJ" userId="7609780a-6084-4c37-9c02-222f0eb2ff40" providerId="ADAL" clId="{1398CD77-8BDB-471C-B944-B9497154F81E}" dt="2023-08-14T14:05:24.763" v="3706" actId="47"/>
        <pc:sldMkLst>
          <pc:docMk/>
          <pc:sldMk cId="3105230452" sldId="1494"/>
        </pc:sldMkLst>
        <pc:spChg chg="add del mod ord">
          <ac:chgData name="Scudder, John (Jack) H. MAJ" userId="7609780a-6084-4c37-9c02-222f0eb2ff40" providerId="ADAL" clId="{1398CD77-8BDB-471C-B944-B9497154F81E}" dt="2023-08-14T14:00:28.708" v="3611" actId="700"/>
          <ac:spMkLst>
            <pc:docMk/>
            <pc:sldMk cId="3105230452" sldId="1494"/>
            <ac:spMk id="3" creationId="{85FBE3E9-A678-717F-16B6-580DEB7F522E}"/>
          </ac:spMkLst>
        </pc:spChg>
        <pc:spChg chg="add del mod">
          <ac:chgData name="Scudder, John (Jack) H. MAJ" userId="7609780a-6084-4c37-9c02-222f0eb2ff40" providerId="ADAL" clId="{1398CD77-8BDB-471C-B944-B9497154F81E}" dt="2023-08-14T14:00:58.170" v="3631" actId="14100"/>
          <ac:spMkLst>
            <pc:docMk/>
            <pc:sldMk cId="3105230452" sldId="1494"/>
            <ac:spMk id="4" creationId="{E8829B83-E504-8A17-44DB-F3E9568840E6}"/>
          </ac:spMkLst>
        </pc:spChg>
        <pc:spChg chg="mod">
          <ac:chgData name="Scudder, John (Jack) H. MAJ" userId="7609780a-6084-4c37-9c02-222f0eb2ff40" providerId="ADAL" clId="{1398CD77-8BDB-471C-B944-B9497154F81E}" dt="2023-08-14T13:56:40.271" v="3555" actId="20577"/>
          <ac:spMkLst>
            <pc:docMk/>
            <pc:sldMk cId="3105230452" sldId="1494"/>
            <ac:spMk id="5" creationId="{C39B7472-0378-AC2A-A5D4-8FF4AC94D0E7}"/>
          </ac:spMkLst>
        </pc:spChg>
        <pc:spChg chg="del mod">
          <ac:chgData name="Scudder, John (Jack) H. MAJ" userId="7609780a-6084-4c37-9c02-222f0eb2ff40" providerId="ADAL" clId="{1398CD77-8BDB-471C-B944-B9497154F81E}" dt="2023-08-14T14:01:36.459" v="3674" actId="478"/>
          <ac:spMkLst>
            <pc:docMk/>
            <pc:sldMk cId="3105230452" sldId="1494"/>
            <ac:spMk id="6" creationId="{54509363-6A56-256A-EA70-FC466498EEFC}"/>
          </ac:spMkLst>
        </pc:spChg>
        <pc:spChg chg="add del mod ord">
          <ac:chgData name="Scudder, John (Jack) H. MAJ" userId="7609780a-6084-4c37-9c02-222f0eb2ff40" providerId="ADAL" clId="{1398CD77-8BDB-471C-B944-B9497154F81E}" dt="2023-08-14T14:00:28.708" v="3611" actId="700"/>
          <ac:spMkLst>
            <pc:docMk/>
            <pc:sldMk cId="3105230452" sldId="1494"/>
            <ac:spMk id="7" creationId="{DE2AC680-4CC0-DC3B-B315-6C18D95A0423}"/>
          </ac:spMkLst>
        </pc:spChg>
        <pc:spChg chg="add mod">
          <ac:chgData name="Scudder, John (Jack) H. MAJ" userId="7609780a-6084-4c37-9c02-222f0eb2ff40" providerId="ADAL" clId="{1398CD77-8BDB-471C-B944-B9497154F81E}" dt="2023-08-14T14:01:32.593" v="3673" actId="14100"/>
          <ac:spMkLst>
            <pc:docMk/>
            <pc:sldMk cId="3105230452" sldId="1494"/>
            <ac:spMk id="8" creationId="{5C2EACD9-D572-54D0-DE81-5D61FB720B19}"/>
          </ac:spMkLst>
        </pc:spChg>
      </pc:sldChg>
      <pc:sldChg chg="delSp mod modNotesTx">
        <pc:chgData name="Scudder, John (Jack) H. MAJ" userId="7609780a-6084-4c37-9c02-222f0eb2ff40" providerId="ADAL" clId="{1398CD77-8BDB-471C-B944-B9497154F81E}" dt="2023-08-14T14:10:01.439" v="3840" actId="20577"/>
        <pc:sldMkLst>
          <pc:docMk/>
          <pc:sldMk cId="4059024707" sldId="1496"/>
        </pc:sldMkLst>
        <pc:spChg chg="del">
          <ac:chgData name="Scudder, John (Jack) H. MAJ" userId="7609780a-6084-4c37-9c02-222f0eb2ff40" providerId="ADAL" clId="{1398CD77-8BDB-471C-B944-B9497154F81E}" dt="2023-08-14T13:50:52.303" v="3353" actId="478"/>
          <ac:spMkLst>
            <pc:docMk/>
            <pc:sldMk cId="4059024707" sldId="1496"/>
            <ac:spMk id="7" creationId="{D4CF01A5-75D5-40A4-E63B-BD31233E92DA}"/>
          </ac:spMkLst>
        </pc:spChg>
      </pc:sldChg>
      <pc:sldChg chg="del">
        <pc:chgData name="Scudder, John (Jack) H. MAJ" userId="7609780a-6084-4c37-9c02-222f0eb2ff40" providerId="ADAL" clId="{1398CD77-8BDB-471C-B944-B9497154F81E}" dt="2023-08-14T01:28:07.124" v="1929" actId="47"/>
        <pc:sldMkLst>
          <pc:docMk/>
          <pc:sldMk cId="3385125223" sldId="1500"/>
        </pc:sldMkLst>
      </pc:sldChg>
      <pc:sldChg chg="del">
        <pc:chgData name="Scudder, John (Jack) H. MAJ" userId="7609780a-6084-4c37-9c02-222f0eb2ff40" providerId="ADAL" clId="{1398CD77-8BDB-471C-B944-B9497154F81E}" dt="2023-08-14T11:01:43.916" v="2291" actId="47"/>
        <pc:sldMkLst>
          <pc:docMk/>
          <pc:sldMk cId="53625634" sldId="1503"/>
        </pc:sldMkLst>
      </pc:sldChg>
      <pc:sldChg chg="del">
        <pc:chgData name="Scudder, John (Jack) H. MAJ" userId="7609780a-6084-4c37-9c02-222f0eb2ff40" providerId="ADAL" clId="{1398CD77-8BDB-471C-B944-B9497154F81E}" dt="2023-08-14T01:28:30.874" v="1930" actId="47"/>
        <pc:sldMkLst>
          <pc:docMk/>
          <pc:sldMk cId="2442439273" sldId="1507"/>
        </pc:sldMkLst>
      </pc:sldChg>
      <pc:sldChg chg="del">
        <pc:chgData name="Scudder, John (Jack) H. MAJ" userId="7609780a-6084-4c37-9c02-222f0eb2ff40" providerId="ADAL" clId="{1398CD77-8BDB-471C-B944-B9497154F81E}" dt="2023-08-14T01:28:32.546" v="1931" actId="47"/>
        <pc:sldMkLst>
          <pc:docMk/>
          <pc:sldMk cId="1243893823" sldId="1508"/>
        </pc:sldMkLst>
      </pc:sldChg>
      <pc:sldChg chg="addSp delSp modSp mod">
        <pc:chgData name="Scudder, John (Jack) H. MAJ" userId="7609780a-6084-4c37-9c02-222f0eb2ff40" providerId="ADAL" clId="{1398CD77-8BDB-471C-B944-B9497154F81E}" dt="2023-08-14T13:44:21.534" v="3123" actId="1035"/>
        <pc:sldMkLst>
          <pc:docMk/>
          <pc:sldMk cId="2784893938" sldId="1509"/>
        </pc:sldMkLst>
        <pc:spChg chg="add mod ord">
          <ac:chgData name="Scudder, John (Jack) H. MAJ" userId="7609780a-6084-4c37-9c02-222f0eb2ff40" providerId="ADAL" clId="{1398CD77-8BDB-471C-B944-B9497154F81E}" dt="2023-08-14T13:44:21.534" v="3123" actId="1035"/>
          <ac:spMkLst>
            <pc:docMk/>
            <pc:sldMk cId="2784893938" sldId="1509"/>
            <ac:spMk id="2" creationId="{4281D0CE-37FC-D817-C59B-F7B1B9BBCCD6}"/>
          </ac:spMkLst>
        </pc:spChg>
        <pc:spChg chg="mod">
          <ac:chgData name="Scudder, John (Jack) H. MAJ" userId="7609780a-6084-4c37-9c02-222f0eb2ff40" providerId="ADAL" clId="{1398CD77-8BDB-471C-B944-B9497154F81E}" dt="2023-08-14T13:44:18.844" v="3120" actId="20577"/>
          <ac:spMkLst>
            <pc:docMk/>
            <pc:sldMk cId="2784893938" sldId="1509"/>
            <ac:spMk id="7" creationId="{5B901F9D-9C7E-D265-2C85-67DC8FCFF654}"/>
          </ac:spMkLst>
        </pc:spChg>
        <pc:spChg chg="mod">
          <ac:chgData name="Scudder, John (Jack) H. MAJ" userId="7609780a-6084-4c37-9c02-222f0eb2ff40" providerId="ADAL" clId="{1398CD77-8BDB-471C-B944-B9497154F81E}" dt="2023-08-14T11:02:30.776" v="2294" actId="1076"/>
          <ac:spMkLst>
            <pc:docMk/>
            <pc:sldMk cId="2784893938" sldId="1509"/>
            <ac:spMk id="17" creationId="{FF113C56-B1E1-918E-A848-3BFE430F13FF}"/>
          </ac:spMkLst>
        </pc:spChg>
        <pc:picChg chg="del mod">
          <ac:chgData name="Scudder, John (Jack) H. MAJ" userId="7609780a-6084-4c37-9c02-222f0eb2ff40" providerId="ADAL" clId="{1398CD77-8BDB-471C-B944-B9497154F81E}" dt="2023-08-14T11:06:22.703" v="2458" actId="478"/>
          <ac:picMkLst>
            <pc:docMk/>
            <pc:sldMk cId="2784893938" sldId="1509"/>
            <ac:picMk id="10" creationId="{52C78C76-5620-F0C4-F62D-4CA04C2444D2}"/>
          </ac:picMkLst>
        </pc:picChg>
        <pc:picChg chg="mod">
          <ac:chgData name="Scudder, John (Jack) H. MAJ" userId="7609780a-6084-4c37-9c02-222f0eb2ff40" providerId="ADAL" clId="{1398CD77-8BDB-471C-B944-B9497154F81E}" dt="2023-08-14T13:01:44.005" v="2833" actId="1035"/>
          <ac:picMkLst>
            <pc:docMk/>
            <pc:sldMk cId="2784893938" sldId="1509"/>
            <ac:picMk id="16" creationId="{D7C07A12-1256-4622-675A-9501C7FF1659}"/>
          </ac:picMkLst>
        </pc:picChg>
      </pc:sldChg>
      <pc:sldChg chg="del">
        <pc:chgData name="Scudder, John (Jack) H. MAJ" userId="7609780a-6084-4c37-9c02-222f0eb2ff40" providerId="ADAL" clId="{1398CD77-8BDB-471C-B944-B9497154F81E}" dt="2023-08-14T11:02:49.276" v="2296" actId="47"/>
        <pc:sldMkLst>
          <pc:docMk/>
          <pc:sldMk cId="2885862753" sldId="1510"/>
        </pc:sldMkLst>
      </pc:sldChg>
      <pc:sldChg chg="del modNotesTx">
        <pc:chgData name="Scudder, John (Jack) H. MAJ" userId="7609780a-6084-4c37-9c02-222f0eb2ff40" providerId="ADAL" clId="{1398CD77-8BDB-471C-B944-B9497154F81E}" dt="2023-08-14T13:29:02.807" v="3020" actId="47"/>
        <pc:sldMkLst>
          <pc:docMk/>
          <pc:sldMk cId="1029836152" sldId="1511"/>
        </pc:sldMkLst>
      </pc:sldChg>
      <pc:sldChg chg="modSp mod">
        <pc:chgData name="Scudder, John (Jack) H. MAJ" userId="7609780a-6084-4c37-9c02-222f0eb2ff40" providerId="ADAL" clId="{1398CD77-8BDB-471C-B944-B9497154F81E}" dt="2023-08-14T13:48:37.881" v="3309" actId="113"/>
        <pc:sldMkLst>
          <pc:docMk/>
          <pc:sldMk cId="2096566711" sldId="1514"/>
        </pc:sldMkLst>
        <pc:spChg chg="mod">
          <ac:chgData name="Scudder, John (Jack) H. MAJ" userId="7609780a-6084-4c37-9c02-222f0eb2ff40" providerId="ADAL" clId="{1398CD77-8BDB-471C-B944-B9497154F81E}" dt="2023-08-14T13:48:37.881" v="3309" actId="113"/>
          <ac:spMkLst>
            <pc:docMk/>
            <pc:sldMk cId="2096566711" sldId="1514"/>
            <ac:spMk id="5" creationId="{895F0CCF-4671-5B05-E310-81B66FCA647D}"/>
          </ac:spMkLst>
        </pc:spChg>
      </pc:sldChg>
      <pc:sldChg chg="modSp mod">
        <pc:chgData name="Scudder, John (Jack) H. MAJ" userId="7609780a-6084-4c37-9c02-222f0eb2ff40" providerId="ADAL" clId="{1398CD77-8BDB-471C-B944-B9497154F81E}" dt="2023-08-14T01:33:32" v="1987" actId="20577"/>
        <pc:sldMkLst>
          <pc:docMk/>
          <pc:sldMk cId="895530606" sldId="1516"/>
        </pc:sldMkLst>
        <pc:spChg chg="mod">
          <ac:chgData name="Scudder, John (Jack) H. MAJ" userId="7609780a-6084-4c37-9c02-222f0eb2ff40" providerId="ADAL" clId="{1398CD77-8BDB-471C-B944-B9497154F81E}" dt="2023-08-14T01:33:32" v="1987" actId="20577"/>
          <ac:spMkLst>
            <pc:docMk/>
            <pc:sldMk cId="895530606" sldId="1516"/>
            <ac:spMk id="6" creationId="{9A8B7774-A737-12E8-AEBD-D4B465B93218}"/>
          </ac:spMkLst>
        </pc:spChg>
      </pc:sldChg>
      <pc:sldChg chg="addSp delSp modSp mod modNotesTx">
        <pc:chgData name="Scudder, John (Jack) H. MAJ" userId="7609780a-6084-4c37-9c02-222f0eb2ff40" providerId="ADAL" clId="{1398CD77-8BDB-471C-B944-B9497154F81E}" dt="2023-08-14T14:00:30.192" v="3613" actId="478"/>
        <pc:sldMkLst>
          <pc:docMk/>
          <pc:sldMk cId="2568014451" sldId="1518"/>
        </pc:sldMkLst>
        <pc:spChg chg="add del">
          <ac:chgData name="Scudder, John (Jack) H. MAJ" userId="7609780a-6084-4c37-9c02-222f0eb2ff40" providerId="ADAL" clId="{1398CD77-8BDB-471C-B944-B9497154F81E}" dt="2023-08-14T14:00:30.192" v="3613" actId="478"/>
          <ac:spMkLst>
            <pc:docMk/>
            <pc:sldMk cId="2568014451" sldId="1518"/>
            <ac:spMk id="4" creationId="{87734C3C-132E-01FF-1684-1C65A4BA9592}"/>
          </ac:spMkLst>
        </pc:spChg>
        <pc:spChg chg="mod">
          <ac:chgData name="Scudder, John (Jack) H. MAJ" userId="7609780a-6084-4c37-9c02-222f0eb2ff40" providerId="ADAL" clId="{1398CD77-8BDB-471C-B944-B9497154F81E}" dt="2023-08-14T13:56:46.303" v="3569" actId="20577"/>
          <ac:spMkLst>
            <pc:docMk/>
            <pc:sldMk cId="2568014451" sldId="1518"/>
            <ac:spMk id="6" creationId="{9A8B7774-A737-12E8-AEBD-D4B465B93218}"/>
          </ac:spMkLst>
        </pc:spChg>
      </pc:sldChg>
      <pc:sldChg chg="modSp mod modNotesTx">
        <pc:chgData name="Scudder, John (Jack) H. MAJ" userId="7609780a-6084-4c37-9c02-222f0eb2ff40" providerId="ADAL" clId="{1398CD77-8BDB-471C-B944-B9497154F81E}" dt="2023-08-14T14:09:44.240" v="3803" actId="20577"/>
        <pc:sldMkLst>
          <pc:docMk/>
          <pc:sldMk cId="2527234047" sldId="1520"/>
        </pc:sldMkLst>
        <pc:spChg chg="mod">
          <ac:chgData name="Scudder, John (Jack) H. MAJ" userId="7609780a-6084-4c37-9c02-222f0eb2ff40" providerId="ADAL" clId="{1398CD77-8BDB-471C-B944-B9497154F81E}" dt="2023-08-14T01:28:54.509" v="1935" actId="33524"/>
          <ac:spMkLst>
            <pc:docMk/>
            <pc:sldMk cId="2527234047" sldId="1520"/>
            <ac:spMk id="3" creationId="{DCB714F2-0C67-066C-A6DA-BAA707D9B7FD}"/>
          </ac:spMkLst>
        </pc:spChg>
      </pc:sldChg>
      <pc:sldChg chg="del">
        <pc:chgData name="Scudder, John (Jack) H. MAJ" userId="7609780a-6084-4c37-9c02-222f0eb2ff40" providerId="ADAL" clId="{1398CD77-8BDB-471C-B944-B9497154F81E}" dt="2023-08-14T13:39:46.870" v="3021" actId="47"/>
        <pc:sldMkLst>
          <pc:docMk/>
          <pc:sldMk cId="1859400748" sldId="1521"/>
        </pc:sldMkLst>
      </pc:sldChg>
      <pc:sldChg chg="addSp modSp mod">
        <pc:chgData name="Scudder, John (Jack) H. MAJ" userId="7609780a-6084-4c37-9c02-222f0eb2ff40" providerId="ADAL" clId="{1398CD77-8BDB-471C-B944-B9497154F81E}" dt="2023-08-14T13:48:15.194" v="3305" actId="20577"/>
        <pc:sldMkLst>
          <pc:docMk/>
          <pc:sldMk cId="4199318917" sldId="1522"/>
        </pc:sldMkLst>
        <pc:spChg chg="add mod ord">
          <ac:chgData name="Scudder, John (Jack) H. MAJ" userId="7609780a-6084-4c37-9c02-222f0eb2ff40" providerId="ADAL" clId="{1398CD77-8BDB-471C-B944-B9497154F81E}" dt="2023-08-14T13:47:27.346" v="3168" actId="167"/>
          <ac:spMkLst>
            <pc:docMk/>
            <pc:sldMk cId="4199318917" sldId="1522"/>
            <ac:spMk id="3" creationId="{5F5C0396-AF1F-07EA-F63A-C2CC32A22A36}"/>
          </ac:spMkLst>
        </pc:spChg>
        <pc:spChg chg="add mod">
          <ac:chgData name="Scudder, John (Jack) H. MAJ" userId="7609780a-6084-4c37-9c02-222f0eb2ff40" providerId="ADAL" clId="{1398CD77-8BDB-471C-B944-B9497154F81E}" dt="2023-08-14T13:48:15.194" v="3305" actId="20577"/>
          <ac:spMkLst>
            <pc:docMk/>
            <pc:sldMk cId="4199318917" sldId="1522"/>
            <ac:spMk id="4" creationId="{3B7DBE17-B852-AADD-0DE4-ACC111E9497A}"/>
          </ac:spMkLst>
        </pc:spChg>
        <pc:spChg chg="mod">
          <ac:chgData name="Scudder, John (Jack) H. MAJ" userId="7609780a-6084-4c37-9c02-222f0eb2ff40" providerId="ADAL" clId="{1398CD77-8BDB-471C-B944-B9497154F81E}" dt="2023-08-14T13:47:31.618" v="3184" actId="1036"/>
          <ac:spMkLst>
            <pc:docMk/>
            <pc:sldMk cId="4199318917" sldId="1522"/>
            <ac:spMk id="20" creationId="{27C58601-652B-D81B-6C4B-FEAB7A7785EB}"/>
          </ac:spMkLst>
        </pc:spChg>
        <pc:picChg chg="mod">
          <ac:chgData name="Scudder, John (Jack) H. MAJ" userId="7609780a-6084-4c37-9c02-222f0eb2ff40" providerId="ADAL" clId="{1398CD77-8BDB-471C-B944-B9497154F81E}" dt="2023-08-14T13:47:35.585" v="3211" actId="1035"/>
          <ac:picMkLst>
            <pc:docMk/>
            <pc:sldMk cId="4199318917" sldId="1522"/>
            <ac:picMk id="14" creationId="{FD5D723F-ACD3-6958-3FED-3AF0A4494D43}"/>
          </ac:picMkLst>
        </pc:picChg>
      </pc:sldChg>
      <pc:sldChg chg="del">
        <pc:chgData name="Scudder, John (Jack) H. MAJ" userId="7609780a-6084-4c37-9c02-222f0eb2ff40" providerId="ADAL" clId="{1398CD77-8BDB-471C-B944-B9497154F81E}" dt="2023-08-13T20:42:14.312" v="0" actId="47"/>
        <pc:sldMkLst>
          <pc:docMk/>
          <pc:sldMk cId="272311655" sldId="1523"/>
        </pc:sldMkLst>
      </pc:sldChg>
      <pc:sldChg chg="modSp mod">
        <pc:chgData name="Scudder, John (Jack) H. MAJ" userId="7609780a-6084-4c37-9c02-222f0eb2ff40" providerId="ADAL" clId="{1398CD77-8BDB-471C-B944-B9497154F81E}" dt="2023-08-13T20:43:21.561" v="22" actId="115"/>
        <pc:sldMkLst>
          <pc:docMk/>
          <pc:sldMk cId="922465116" sldId="1526"/>
        </pc:sldMkLst>
        <pc:spChg chg="mod">
          <ac:chgData name="Scudder, John (Jack) H. MAJ" userId="7609780a-6084-4c37-9c02-222f0eb2ff40" providerId="ADAL" clId="{1398CD77-8BDB-471C-B944-B9497154F81E}" dt="2023-08-13T20:43:21.561" v="22" actId="115"/>
          <ac:spMkLst>
            <pc:docMk/>
            <pc:sldMk cId="922465116" sldId="1526"/>
            <ac:spMk id="6" creationId="{9A8B7774-A737-12E8-AEBD-D4B465B93218}"/>
          </ac:spMkLst>
        </pc:spChg>
      </pc:sldChg>
      <pc:sldChg chg="delSp modSp add mod modNotesTx">
        <pc:chgData name="Scudder, John (Jack) H. MAJ" userId="7609780a-6084-4c37-9c02-222f0eb2ff40" providerId="ADAL" clId="{1398CD77-8BDB-471C-B944-B9497154F81E}" dt="2023-08-14T13:22:53.258" v="3012" actId="20577"/>
        <pc:sldMkLst>
          <pc:docMk/>
          <pc:sldMk cId="1594060335" sldId="1528"/>
        </pc:sldMkLst>
        <pc:spChg chg="mod">
          <ac:chgData name="Scudder, John (Jack) H. MAJ" userId="7609780a-6084-4c37-9c02-222f0eb2ff40" providerId="ADAL" clId="{1398CD77-8BDB-471C-B944-B9497154F81E}" dt="2023-08-14T13:22:53.258" v="3012" actId="20577"/>
          <ac:spMkLst>
            <pc:docMk/>
            <pc:sldMk cId="1594060335" sldId="1528"/>
            <ac:spMk id="7" creationId="{5B901F9D-9C7E-D265-2C85-67DC8FCFF654}"/>
          </ac:spMkLst>
        </pc:spChg>
        <pc:picChg chg="mod">
          <ac:chgData name="Scudder, John (Jack) H. MAJ" userId="7609780a-6084-4c37-9c02-222f0eb2ff40" providerId="ADAL" clId="{1398CD77-8BDB-471C-B944-B9497154F81E}" dt="2023-08-14T13:21:44.047" v="2914" actId="1036"/>
          <ac:picMkLst>
            <pc:docMk/>
            <pc:sldMk cId="1594060335" sldId="1528"/>
            <ac:picMk id="4" creationId="{520B7265-4058-75B6-26B0-617E7F4432D6}"/>
          </ac:picMkLst>
        </pc:picChg>
        <pc:picChg chg="del">
          <ac:chgData name="Scudder, John (Jack) H. MAJ" userId="7609780a-6084-4c37-9c02-222f0eb2ff40" providerId="ADAL" clId="{1398CD77-8BDB-471C-B944-B9497154F81E}" dt="2023-08-14T10:59:52.253" v="2156" actId="478"/>
          <ac:picMkLst>
            <pc:docMk/>
            <pc:sldMk cId="1594060335" sldId="1528"/>
            <ac:picMk id="6" creationId="{C2BD9550-A6BA-508A-C57E-43C323D93266}"/>
          </ac:picMkLst>
        </pc:picChg>
      </pc:sldChg>
      <pc:sldChg chg="addSp delSp modSp add mod modNotesTx">
        <pc:chgData name="Scudder, John (Jack) H. MAJ" userId="7609780a-6084-4c37-9c02-222f0eb2ff40" providerId="ADAL" clId="{1398CD77-8BDB-471C-B944-B9497154F81E}" dt="2023-08-14T14:48:55.343" v="4426" actId="478"/>
        <pc:sldMkLst>
          <pc:docMk/>
          <pc:sldMk cId="1386058409" sldId="1529"/>
        </pc:sldMkLst>
        <pc:spChg chg="add mod">
          <ac:chgData name="Scudder, John (Jack) H. MAJ" userId="7609780a-6084-4c37-9c02-222f0eb2ff40" providerId="ADAL" clId="{1398CD77-8BDB-471C-B944-B9497154F81E}" dt="2023-08-14T13:23:41.436" v="3018" actId="164"/>
          <ac:spMkLst>
            <pc:docMk/>
            <pc:sldMk cId="1386058409" sldId="1529"/>
            <ac:spMk id="2" creationId="{B688B965-92A7-8DD9-4461-85BB2FEC640A}"/>
          </ac:spMkLst>
        </pc:spChg>
        <pc:spChg chg="mod">
          <ac:chgData name="Scudder, John (Jack) H. MAJ" userId="7609780a-6084-4c37-9c02-222f0eb2ff40" providerId="ADAL" clId="{1398CD77-8BDB-471C-B944-B9497154F81E}" dt="2023-08-14T13:00:11.751" v="2742" actId="20577"/>
          <ac:spMkLst>
            <pc:docMk/>
            <pc:sldMk cId="1386058409" sldId="1529"/>
            <ac:spMk id="7" creationId="{5B901F9D-9C7E-D265-2C85-67DC8FCFF654}"/>
          </ac:spMkLst>
        </pc:spChg>
        <pc:spChg chg="del">
          <ac:chgData name="Scudder, John (Jack) H. MAJ" userId="7609780a-6084-4c37-9c02-222f0eb2ff40" providerId="ADAL" clId="{1398CD77-8BDB-471C-B944-B9497154F81E}" dt="2023-08-14T14:48:55.343" v="4426" actId="478"/>
          <ac:spMkLst>
            <pc:docMk/>
            <pc:sldMk cId="1386058409" sldId="1529"/>
            <ac:spMk id="17" creationId="{FF113C56-B1E1-918E-A848-3BFE430F13FF}"/>
          </ac:spMkLst>
        </pc:spChg>
        <pc:grpChg chg="add mod">
          <ac:chgData name="Scudder, John (Jack) H. MAJ" userId="7609780a-6084-4c37-9c02-222f0eb2ff40" providerId="ADAL" clId="{1398CD77-8BDB-471C-B944-B9497154F81E}" dt="2023-08-14T13:23:41.436" v="3018" actId="164"/>
          <ac:grpSpMkLst>
            <pc:docMk/>
            <pc:sldMk cId="1386058409" sldId="1529"/>
            <ac:grpSpMk id="4" creationId="{2A7976B4-FF73-73F8-A68F-7B9A01E0D40D}"/>
          </ac:grpSpMkLst>
        </pc:grpChg>
        <pc:picChg chg="mod">
          <ac:chgData name="Scudder, John (Jack) H. MAJ" userId="7609780a-6084-4c37-9c02-222f0eb2ff40" providerId="ADAL" clId="{1398CD77-8BDB-471C-B944-B9497154F81E}" dt="2023-08-14T13:23:41.436" v="3018" actId="164"/>
          <ac:picMkLst>
            <pc:docMk/>
            <pc:sldMk cId="1386058409" sldId="1529"/>
            <ac:picMk id="10" creationId="{52C78C76-5620-F0C4-F62D-4CA04C2444D2}"/>
          </ac:picMkLst>
        </pc:picChg>
        <pc:picChg chg="del">
          <ac:chgData name="Scudder, John (Jack) H. MAJ" userId="7609780a-6084-4c37-9c02-222f0eb2ff40" providerId="ADAL" clId="{1398CD77-8BDB-471C-B944-B9497154F81E}" dt="2023-08-14T11:10:04.525" v="2505" actId="478"/>
          <ac:picMkLst>
            <pc:docMk/>
            <pc:sldMk cId="1386058409" sldId="1529"/>
            <ac:picMk id="16" creationId="{D7C07A12-1256-4622-675A-9501C7FF1659}"/>
          </ac:picMkLst>
        </pc:picChg>
      </pc:sldChg>
      <pc:sldChg chg="addSp modSp new mod">
        <pc:chgData name="Scudder, John (Jack) H. MAJ" userId="7609780a-6084-4c37-9c02-222f0eb2ff40" providerId="ADAL" clId="{1398CD77-8BDB-471C-B944-B9497154F81E}" dt="2023-08-14T13:49:18.428" v="3310"/>
        <pc:sldMkLst>
          <pc:docMk/>
          <pc:sldMk cId="3427936522" sldId="1530"/>
        </pc:sldMkLst>
        <pc:spChg chg="add mod">
          <ac:chgData name="Scudder, John (Jack) H. MAJ" userId="7609780a-6084-4c37-9c02-222f0eb2ff40" providerId="ADAL" clId="{1398CD77-8BDB-471C-B944-B9497154F81E}" dt="2023-08-14T13:43:23.828" v="3098" actId="12788"/>
          <ac:spMkLst>
            <pc:docMk/>
            <pc:sldMk cId="3427936522" sldId="1530"/>
            <ac:spMk id="6" creationId="{8C92FCC8-8AF5-28AC-C5D6-43A70B12F231}"/>
          </ac:spMkLst>
        </pc:spChg>
        <pc:spChg chg="add mod">
          <ac:chgData name="Scudder, John (Jack) H. MAJ" userId="7609780a-6084-4c37-9c02-222f0eb2ff40" providerId="ADAL" clId="{1398CD77-8BDB-471C-B944-B9497154F81E}" dt="2023-08-14T13:47:05.455" v="3165" actId="1035"/>
          <ac:spMkLst>
            <pc:docMk/>
            <pc:sldMk cId="3427936522" sldId="1530"/>
            <ac:spMk id="7" creationId="{6835378A-FD29-2F2C-D565-15C585A469F9}"/>
          </ac:spMkLst>
        </pc:spChg>
        <pc:spChg chg="add mod ord">
          <ac:chgData name="Scudder, John (Jack) H. MAJ" userId="7609780a-6084-4c37-9c02-222f0eb2ff40" providerId="ADAL" clId="{1398CD77-8BDB-471C-B944-B9497154F81E}" dt="2023-08-14T13:44:30.200" v="3125" actId="167"/>
          <ac:spMkLst>
            <pc:docMk/>
            <pc:sldMk cId="3427936522" sldId="1530"/>
            <ac:spMk id="8" creationId="{513D1E97-4084-3475-03BD-CE8D93482D3F}"/>
          </ac:spMkLst>
        </pc:spChg>
        <pc:spChg chg="add mod">
          <ac:chgData name="Scudder, John (Jack) H. MAJ" userId="7609780a-6084-4c37-9c02-222f0eb2ff40" providerId="ADAL" clId="{1398CD77-8BDB-471C-B944-B9497154F81E}" dt="2023-08-14T13:49:18.428" v="3310"/>
          <ac:spMkLst>
            <pc:docMk/>
            <pc:sldMk cId="3427936522" sldId="1530"/>
            <ac:spMk id="9" creationId="{6E881BC1-6D0B-6A5E-FD02-6B1B2F768463}"/>
          </ac:spMkLst>
        </pc:spChg>
        <pc:picChg chg="add mod">
          <ac:chgData name="Scudder, John (Jack) H. MAJ" userId="7609780a-6084-4c37-9c02-222f0eb2ff40" providerId="ADAL" clId="{1398CD77-8BDB-471C-B944-B9497154F81E}" dt="2023-08-14T13:46:39.711" v="3146" actId="14100"/>
          <ac:picMkLst>
            <pc:docMk/>
            <pc:sldMk cId="3427936522" sldId="1530"/>
            <ac:picMk id="3" creationId="{396F13EA-AB44-EE36-341B-450371A82B6C}"/>
          </ac:picMkLst>
        </pc:picChg>
        <pc:picChg chg="add mod">
          <ac:chgData name="Scudder, John (Jack) H. MAJ" userId="7609780a-6084-4c37-9c02-222f0eb2ff40" providerId="ADAL" clId="{1398CD77-8BDB-471C-B944-B9497154F81E}" dt="2023-08-14T13:47:03.672" v="3159" actId="1035"/>
          <ac:picMkLst>
            <pc:docMk/>
            <pc:sldMk cId="3427936522" sldId="1530"/>
            <ac:picMk id="5" creationId="{5E1F62DF-AAA2-D76E-A0AE-61E197E8CF13}"/>
          </ac:picMkLst>
        </pc:picChg>
      </pc:sldChg>
      <pc:sldChg chg="delSp modSp add mod">
        <pc:chgData name="Scudder, John (Jack) H. MAJ" userId="7609780a-6084-4c37-9c02-222f0eb2ff40" providerId="ADAL" clId="{1398CD77-8BDB-471C-B944-B9497154F81E}" dt="2023-08-14T14:51:27.387" v="4527" actId="1076"/>
        <pc:sldMkLst>
          <pc:docMk/>
          <pc:sldMk cId="1477647948" sldId="1531"/>
        </pc:sldMkLst>
        <pc:spChg chg="mod">
          <ac:chgData name="Scudder, John (Jack) H. MAJ" userId="7609780a-6084-4c37-9c02-222f0eb2ff40" providerId="ADAL" clId="{1398CD77-8BDB-471C-B944-B9497154F81E}" dt="2023-08-14T14:51:27.387" v="4527" actId="1076"/>
          <ac:spMkLst>
            <pc:docMk/>
            <pc:sldMk cId="1477647948" sldId="1531"/>
            <ac:spMk id="4" creationId="{E8829B83-E504-8A17-44DB-F3E9568840E6}"/>
          </ac:spMkLst>
        </pc:spChg>
        <pc:spChg chg="del">
          <ac:chgData name="Scudder, John (Jack) H. MAJ" userId="7609780a-6084-4c37-9c02-222f0eb2ff40" providerId="ADAL" clId="{1398CD77-8BDB-471C-B944-B9497154F81E}" dt="2023-08-14T14:02:00.862" v="3702" actId="478"/>
          <ac:spMkLst>
            <pc:docMk/>
            <pc:sldMk cId="1477647948" sldId="1531"/>
            <ac:spMk id="8" creationId="{5C2EACD9-D572-54D0-DE81-5D61FB720B19}"/>
          </ac:spMkLst>
        </pc:spChg>
      </pc:sldChg>
      <pc:sldChg chg="modSp add mod">
        <pc:chgData name="Scudder, John (Jack) H. MAJ" userId="7609780a-6084-4c37-9c02-222f0eb2ff40" providerId="ADAL" clId="{1398CD77-8BDB-471C-B944-B9497154F81E}" dt="2023-08-14T14:05:28.728" v="3707"/>
        <pc:sldMkLst>
          <pc:docMk/>
          <pc:sldMk cId="2437801578" sldId="1532"/>
        </pc:sldMkLst>
        <pc:spChg chg="mod">
          <ac:chgData name="Scudder, John (Jack) H. MAJ" userId="7609780a-6084-4c37-9c02-222f0eb2ff40" providerId="ADAL" clId="{1398CD77-8BDB-471C-B944-B9497154F81E}" dt="2023-08-14T14:05:28.728" v="3707"/>
          <ac:spMkLst>
            <pc:docMk/>
            <pc:sldMk cId="2437801578" sldId="1532"/>
            <ac:spMk id="6" creationId="{9A8B7774-A737-12E8-AEBD-D4B465B93218}"/>
          </ac:spMkLst>
        </pc:spChg>
      </pc:sldChg>
    </pc:docChg>
  </pc:docChgLst>
  <pc:docChgLst>
    <pc:chgData name="Scudder, John (Jack) MAJ" userId="7609780a-6084-4c37-9c02-222f0eb2ff40" providerId="ADAL" clId="{D353CAB7-B4A2-43E1-A4DD-226281CB1F2D}"/>
    <pc:docChg chg="custSel modSld">
      <pc:chgData name="Scudder, John (Jack) MAJ" userId="7609780a-6084-4c37-9c02-222f0eb2ff40" providerId="ADAL" clId="{D353CAB7-B4A2-43E1-A4DD-226281CB1F2D}" dt="2023-09-10T21:00:28.072" v="26" actId="478"/>
      <pc:docMkLst>
        <pc:docMk/>
      </pc:docMkLst>
      <pc:sldChg chg="modNotesTx">
        <pc:chgData name="Scudder, John (Jack) MAJ" userId="7609780a-6084-4c37-9c02-222f0eb2ff40" providerId="ADAL" clId="{D353CAB7-B4A2-43E1-A4DD-226281CB1F2D}" dt="2023-09-10T20:53:55.943" v="0" actId="20577"/>
        <pc:sldMkLst>
          <pc:docMk/>
          <pc:sldMk cId="4028945876" sldId="256"/>
        </pc:sldMkLst>
      </pc:sldChg>
      <pc:sldChg chg="modNotesTx">
        <pc:chgData name="Scudder, John (Jack) MAJ" userId="7609780a-6084-4c37-9c02-222f0eb2ff40" providerId="ADAL" clId="{D353CAB7-B4A2-43E1-A4DD-226281CB1F2D}" dt="2023-09-10T20:54:03.871" v="2" actId="20577"/>
        <pc:sldMkLst>
          <pc:docMk/>
          <pc:sldMk cId="1068329278" sldId="257"/>
        </pc:sldMkLst>
      </pc:sldChg>
      <pc:sldChg chg="modNotesTx">
        <pc:chgData name="Scudder, John (Jack) MAJ" userId="7609780a-6084-4c37-9c02-222f0eb2ff40" providerId="ADAL" clId="{D353CAB7-B4A2-43E1-A4DD-226281CB1F2D}" dt="2023-09-10T20:53:58.564" v="1" actId="20577"/>
        <pc:sldMkLst>
          <pc:docMk/>
          <pc:sldMk cId="2901754247" sldId="259"/>
        </pc:sldMkLst>
      </pc:sldChg>
      <pc:sldChg chg="modNotesTx">
        <pc:chgData name="Scudder, John (Jack) MAJ" userId="7609780a-6084-4c37-9c02-222f0eb2ff40" providerId="ADAL" clId="{D353CAB7-B4A2-43E1-A4DD-226281CB1F2D}" dt="2023-09-10T20:54:20.594" v="7" actId="20577"/>
        <pc:sldMkLst>
          <pc:docMk/>
          <pc:sldMk cId="363612687" sldId="793"/>
        </pc:sldMkLst>
      </pc:sldChg>
      <pc:sldChg chg="modNotesTx">
        <pc:chgData name="Scudder, John (Jack) MAJ" userId="7609780a-6084-4c37-9c02-222f0eb2ff40" providerId="ADAL" clId="{D353CAB7-B4A2-43E1-A4DD-226281CB1F2D}" dt="2023-09-10T20:54:22.769" v="8" actId="20577"/>
        <pc:sldMkLst>
          <pc:docMk/>
          <pc:sldMk cId="1259200352" sldId="794"/>
        </pc:sldMkLst>
      </pc:sldChg>
      <pc:sldChg chg="delSp mod modNotesTx">
        <pc:chgData name="Scudder, John (Jack) MAJ" userId="7609780a-6084-4c37-9c02-222f0eb2ff40" providerId="ADAL" clId="{D353CAB7-B4A2-43E1-A4DD-226281CB1F2D}" dt="2023-09-10T21:00:17.276" v="24" actId="478"/>
        <pc:sldMkLst>
          <pc:docMk/>
          <pc:sldMk cId="1087665449" sldId="1483"/>
        </pc:sldMkLst>
        <pc:spChg chg="del">
          <ac:chgData name="Scudder, John (Jack) MAJ" userId="7609780a-6084-4c37-9c02-222f0eb2ff40" providerId="ADAL" clId="{D353CAB7-B4A2-43E1-A4DD-226281CB1F2D}" dt="2023-09-10T21:00:17.276" v="24" actId="478"/>
          <ac:spMkLst>
            <pc:docMk/>
            <pc:sldMk cId="1087665449" sldId="1483"/>
            <ac:spMk id="2" creationId="{B1E2276C-E7AD-0D25-83B9-3B1EA59A6629}"/>
          </ac:spMkLst>
        </pc:spChg>
      </pc:sldChg>
      <pc:sldChg chg="modNotesTx">
        <pc:chgData name="Scudder, John (Jack) MAJ" userId="7609780a-6084-4c37-9c02-222f0eb2ff40" providerId="ADAL" clId="{D353CAB7-B4A2-43E1-A4DD-226281CB1F2D}" dt="2023-09-10T20:54:11.481" v="4" actId="20577"/>
        <pc:sldMkLst>
          <pc:docMk/>
          <pc:sldMk cId="969506959" sldId="1485"/>
        </pc:sldMkLst>
      </pc:sldChg>
      <pc:sldChg chg="delSp modNotesTx">
        <pc:chgData name="Scudder, John (Jack) MAJ" userId="7609780a-6084-4c37-9c02-222f0eb2ff40" providerId="ADAL" clId="{D353CAB7-B4A2-43E1-A4DD-226281CB1F2D}" dt="2023-09-10T21:00:21.953" v="25" actId="478"/>
        <pc:sldMkLst>
          <pc:docMk/>
          <pc:sldMk cId="400645830" sldId="1486"/>
        </pc:sldMkLst>
        <pc:picChg chg="del">
          <ac:chgData name="Scudder, John (Jack) MAJ" userId="7609780a-6084-4c37-9c02-222f0eb2ff40" providerId="ADAL" clId="{D353CAB7-B4A2-43E1-A4DD-226281CB1F2D}" dt="2023-09-10T21:00:21.953" v="25" actId="478"/>
          <ac:picMkLst>
            <pc:docMk/>
            <pc:sldMk cId="400645830" sldId="1486"/>
            <ac:picMk id="1034" creationId="{4F7FAECB-359C-62AB-6DCE-0428126C0418}"/>
          </ac:picMkLst>
        </pc:picChg>
      </pc:sldChg>
      <pc:sldChg chg="modNotesTx">
        <pc:chgData name="Scudder, John (Jack) MAJ" userId="7609780a-6084-4c37-9c02-222f0eb2ff40" providerId="ADAL" clId="{D353CAB7-B4A2-43E1-A4DD-226281CB1F2D}" dt="2023-09-10T20:54:17.083" v="6" actId="20577"/>
        <pc:sldMkLst>
          <pc:docMk/>
          <pc:sldMk cId="1721629220" sldId="1487"/>
        </pc:sldMkLst>
      </pc:sldChg>
      <pc:sldChg chg="modNotesTx">
        <pc:chgData name="Scudder, John (Jack) MAJ" userId="7609780a-6084-4c37-9c02-222f0eb2ff40" providerId="ADAL" clId="{D353CAB7-B4A2-43E1-A4DD-226281CB1F2D}" dt="2023-09-10T20:54:29.088" v="10" actId="20577"/>
        <pc:sldMkLst>
          <pc:docMk/>
          <pc:sldMk cId="1669475950" sldId="1489"/>
        </pc:sldMkLst>
      </pc:sldChg>
      <pc:sldChg chg="modNotesTx">
        <pc:chgData name="Scudder, John (Jack) MAJ" userId="7609780a-6084-4c37-9c02-222f0eb2ff40" providerId="ADAL" clId="{D353CAB7-B4A2-43E1-A4DD-226281CB1F2D}" dt="2023-09-10T20:57:37.114" v="23" actId="20577"/>
        <pc:sldMkLst>
          <pc:docMk/>
          <pc:sldMk cId="4059024707" sldId="1496"/>
        </pc:sldMkLst>
      </pc:sldChg>
      <pc:sldChg chg="modNotesTx">
        <pc:chgData name="Scudder, John (Jack) MAJ" userId="7609780a-6084-4c37-9c02-222f0eb2ff40" providerId="ADAL" clId="{D353CAB7-B4A2-43E1-A4DD-226281CB1F2D}" dt="2023-09-10T20:54:26.232" v="9" actId="20577"/>
        <pc:sldMkLst>
          <pc:docMk/>
          <pc:sldMk cId="367169331" sldId="1505"/>
        </pc:sldMkLst>
      </pc:sldChg>
      <pc:sldChg chg="modNotesTx">
        <pc:chgData name="Scudder, John (Jack) MAJ" userId="7609780a-6084-4c37-9c02-222f0eb2ff40" providerId="ADAL" clId="{D353CAB7-B4A2-43E1-A4DD-226281CB1F2D}" dt="2023-09-10T20:54:37.248" v="12" actId="20577"/>
        <pc:sldMkLst>
          <pc:docMk/>
          <pc:sldMk cId="2532531921" sldId="1506"/>
        </pc:sldMkLst>
      </pc:sldChg>
      <pc:sldChg chg="delSp mod modNotesTx">
        <pc:chgData name="Scudder, John (Jack) MAJ" userId="7609780a-6084-4c37-9c02-222f0eb2ff40" providerId="ADAL" clId="{D353CAB7-B4A2-43E1-A4DD-226281CB1F2D}" dt="2023-09-10T21:00:28.072" v="26" actId="478"/>
        <pc:sldMkLst>
          <pc:docMk/>
          <pc:sldMk cId="2784893938" sldId="1509"/>
        </pc:sldMkLst>
        <pc:spChg chg="del">
          <ac:chgData name="Scudder, John (Jack) MAJ" userId="7609780a-6084-4c37-9c02-222f0eb2ff40" providerId="ADAL" clId="{D353CAB7-B4A2-43E1-A4DD-226281CB1F2D}" dt="2023-09-10T21:00:28.072" v="26" actId="478"/>
          <ac:spMkLst>
            <pc:docMk/>
            <pc:sldMk cId="2784893938" sldId="1509"/>
            <ac:spMk id="17" creationId="{FF113C56-B1E1-918E-A848-3BFE430F13FF}"/>
          </ac:spMkLst>
        </pc:spChg>
      </pc:sldChg>
      <pc:sldChg chg="modNotesTx">
        <pc:chgData name="Scudder, John (Jack) MAJ" userId="7609780a-6084-4c37-9c02-222f0eb2ff40" providerId="ADAL" clId="{D353CAB7-B4A2-43E1-A4DD-226281CB1F2D}" dt="2023-09-10T20:54:45.404" v="15" actId="20577"/>
        <pc:sldMkLst>
          <pc:docMk/>
          <pc:sldMk cId="3475157467" sldId="1513"/>
        </pc:sldMkLst>
      </pc:sldChg>
      <pc:sldChg chg="modNotesTx">
        <pc:chgData name="Scudder, John (Jack) MAJ" userId="7609780a-6084-4c37-9c02-222f0eb2ff40" providerId="ADAL" clId="{D353CAB7-B4A2-43E1-A4DD-226281CB1F2D}" dt="2023-09-10T20:54:51.214" v="16" actId="20577"/>
        <pc:sldMkLst>
          <pc:docMk/>
          <pc:sldMk cId="895530606" sldId="1516"/>
        </pc:sldMkLst>
      </pc:sldChg>
      <pc:sldChg chg="modNotesTx">
        <pc:chgData name="Scudder, John (Jack) MAJ" userId="7609780a-6084-4c37-9c02-222f0eb2ff40" providerId="ADAL" clId="{D353CAB7-B4A2-43E1-A4DD-226281CB1F2D}" dt="2023-09-10T20:54:59.568" v="18" actId="20577"/>
        <pc:sldMkLst>
          <pc:docMk/>
          <pc:sldMk cId="1574919833" sldId="1517"/>
        </pc:sldMkLst>
      </pc:sldChg>
      <pc:sldChg chg="modNotesTx">
        <pc:chgData name="Scudder, John (Jack) MAJ" userId="7609780a-6084-4c37-9c02-222f0eb2ff40" providerId="ADAL" clId="{D353CAB7-B4A2-43E1-A4DD-226281CB1F2D}" dt="2023-09-10T20:55:04.266" v="19" actId="20577"/>
        <pc:sldMkLst>
          <pc:docMk/>
          <pc:sldMk cId="2568014451" sldId="1518"/>
        </pc:sldMkLst>
      </pc:sldChg>
      <pc:sldChg chg="modNotesTx">
        <pc:chgData name="Scudder, John (Jack) MAJ" userId="7609780a-6084-4c37-9c02-222f0eb2ff40" providerId="ADAL" clId="{D353CAB7-B4A2-43E1-A4DD-226281CB1F2D}" dt="2023-09-10T20:57:32.412" v="22" actId="20577"/>
        <pc:sldMkLst>
          <pc:docMk/>
          <pc:sldMk cId="2527234047" sldId="1520"/>
        </pc:sldMkLst>
      </pc:sldChg>
      <pc:sldChg chg="modNotesTx">
        <pc:chgData name="Scudder, John (Jack) MAJ" userId="7609780a-6084-4c37-9c02-222f0eb2ff40" providerId="ADAL" clId="{D353CAB7-B4A2-43E1-A4DD-226281CB1F2D}" dt="2023-09-10T20:54:54.542" v="17" actId="20577"/>
        <pc:sldMkLst>
          <pc:docMk/>
          <pc:sldMk cId="4199318917" sldId="1522"/>
        </pc:sldMkLst>
      </pc:sldChg>
      <pc:sldChg chg="modNotesTx">
        <pc:chgData name="Scudder, John (Jack) MAJ" userId="7609780a-6084-4c37-9c02-222f0eb2ff40" providerId="ADAL" clId="{D353CAB7-B4A2-43E1-A4DD-226281CB1F2D}" dt="2023-09-10T20:54:32.613" v="11" actId="20577"/>
        <pc:sldMkLst>
          <pc:docMk/>
          <pc:sldMk cId="1594060335" sldId="1528"/>
        </pc:sldMkLst>
      </pc:sldChg>
      <pc:sldChg chg="modNotesTx">
        <pc:chgData name="Scudder, John (Jack) MAJ" userId="7609780a-6084-4c37-9c02-222f0eb2ff40" providerId="ADAL" clId="{D353CAB7-B4A2-43E1-A4DD-226281CB1F2D}" dt="2023-09-10T20:54:42.829" v="14" actId="20577"/>
        <pc:sldMkLst>
          <pc:docMk/>
          <pc:sldMk cId="1386058409" sldId="1529"/>
        </pc:sldMkLst>
      </pc:sldChg>
      <pc:sldChg chg="modNotesTx">
        <pc:chgData name="Scudder, John (Jack) MAJ" userId="7609780a-6084-4c37-9c02-222f0eb2ff40" providerId="ADAL" clId="{D353CAB7-B4A2-43E1-A4DD-226281CB1F2D}" dt="2023-09-10T20:57:03.312" v="20" actId="20577"/>
        <pc:sldMkLst>
          <pc:docMk/>
          <pc:sldMk cId="1477647948" sldId="1531"/>
        </pc:sldMkLst>
      </pc:sldChg>
      <pc:sldChg chg="modNotesTx">
        <pc:chgData name="Scudder, John (Jack) MAJ" userId="7609780a-6084-4c37-9c02-222f0eb2ff40" providerId="ADAL" clId="{D353CAB7-B4A2-43E1-A4DD-226281CB1F2D}" dt="2023-09-10T20:57:04.946" v="21" actId="20577"/>
        <pc:sldMkLst>
          <pc:docMk/>
          <pc:sldMk cId="2437801578" sldId="153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85191A-CEFD-4189-8EE7-E753D2433F86}" type="datetimeFigureOut">
              <a:rPr lang="en-US" smtClean="0"/>
              <a:t>9/10/2023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E3ED-9F0F-40AB-8175-5EB9DE25CA6A}" type="slidenum">
              <a:rPr lang="en-US" smtClean="0"/>
              <a:t>‹#›</a:t>
            </a:fld>
            <a:endParaRPr lang="en-US"/>
          </a:p>
        </p:txBody>
      </p:sp>
    </p:spTree>
    <p:extLst>
      <p:ext uri="{BB962C8B-B14F-4D97-AF65-F5344CB8AC3E}">
        <p14:creationId xmlns:p14="http://schemas.microsoft.com/office/powerpoint/2010/main" val="4229505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commons.cornell.edu/bitstream/1813/6721/1/87-881.pdf"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1</a:t>
            </a:fld>
            <a:endParaRPr lang="en-US" dirty="0"/>
          </a:p>
        </p:txBody>
      </p:sp>
    </p:spTree>
    <p:extLst>
      <p:ext uri="{BB962C8B-B14F-4D97-AF65-F5344CB8AC3E}">
        <p14:creationId xmlns:p14="http://schemas.microsoft.com/office/powerpoint/2010/main" val="3039343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10</a:t>
            </a:fld>
            <a:endParaRPr lang="en-US"/>
          </a:p>
        </p:txBody>
      </p:sp>
    </p:spTree>
    <p:extLst>
      <p:ext uri="{BB962C8B-B14F-4D97-AF65-F5344CB8AC3E}">
        <p14:creationId xmlns:p14="http://schemas.microsoft.com/office/powerpoint/2010/main" val="3321686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11</a:t>
            </a:fld>
            <a:endParaRPr lang="en-US"/>
          </a:p>
        </p:txBody>
      </p:sp>
    </p:spTree>
    <p:extLst>
      <p:ext uri="{BB962C8B-B14F-4D97-AF65-F5344CB8AC3E}">
        <p14:creationId xmlns:p14="http://schemas.microsoft.com/office/powerpoint/2010/main" val="743765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12</a:t>
            </a:fld>
            <a:endParaRPr lang="en-US"/>
          </a:p>
        </p:txBody>
      </p:sp>
    </p:spTree>
    <p:extLst>
      <p:ext uri="{BB962C8B-B14F-4D97-AF65-F5344CB8AC3E}">
        <p14:creationId xmlns:p14="http://schemas.microsoft.com/office/powerpoint/2010/main" val="771113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13</a:t>
            </a:fld>
            <a:endParaRPr lang="en-US"/>
          </a:p>
        </p:txBody>
      </p:sp>
    </p:spTree>
    <p:extLst>
      <p:ext uri="{BB962C8B-B14F-4D97-AF65-F5344CB8AC3E}">
        <p14:creationId xmlns:p14="http://schemas.microsoft.com/office/powerpoint/2010/main" val="2621983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14</a:t>
            </a:fld>
            <a:endParaRPr lang="en-US"/>
          </a:p>
        </p:txBody>
      </p:sp>
    </p:spTree>
    <p:extLst>
      <p:ext uri="{BB962C8B-B14F-4D97-AF65-F5344CB8AC3E}">
        <p14:creationId xmlns:p14="http://schemas.microsoft.com/office/powerpoint/2010/main" val="2028069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15</a:t>
            </a:fld>
            <a:endParaRPr lang="en-US"/>
          </a:p>
        </p:txBody>
      </p:sp>
    </p:spTree>
    <p:extLst>
      <p:ext uri="{BB962C8B-B14F-4D97-AF65-F5344CB8AC3E}">
        <p14:creationId xmlns:p14="http://schemas.microsoft.com/office/powerpoint/2010/main" val="4211769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16</a:t>
            </a:fld>
            <a:endParaRPr lang="en-US"/>
          </a:p>
        </p:txBody>
      </p:sp>
    </p:spTree>
    <p:extLst>
      <p:ext uri="{BB962C8B-B14F-4D97-AF65-F5344CB8AC3E}">
        <p14:creationId xmlns:p14="http://schemas.microsoft.com/office/powerpoint/2010/main" val="1761014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17</a:t>
            </a:fld>
            <a:endParaRPr lang="en-US"/>
          </a:p>
        </p:txBody>
      </p:sp>
    </p:spTree>
    <p:extLst>
      <p:ext uri="{BB962C8B-B14F-4D97-AF65-F5344CB8AC3E}">
        <p14:creationId xmlns:p14="http://schemas.microsoft.com/office/powerpoint/2010/main" val="516948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18</a:t>
            </a:fld>
            <a:endParaRPr lang="en-US"/>
          </a:p>
        </p:txBody>
      </p:sp>
    </p:spTree>
    <p:extLst>
      <p:ext uri="{BB962C8B-B14F-4D97-AF65-F5344CB8AC3E}">
        <p14:creationId xmlns:p14="http://schemas.microsoft.com/office/powerpoint/2010/main" val="522397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19</a:t>
            </a:fld>
            <a:endParaRPr lang="en-US"/>
          </a:p>
        </p:txBody>
      </p:sp>
    </p:spTree>
    <p:extLst>
      <p:ext uri="{BB962C8B-B14F-4D97-AF65-F5344CB8AC3E}">
        <p14:creationId xmlns:p14="http://schemas.microsoft.com/office/powerpoint/2010/main" val="1293384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2</a:t>
            </a:fld>
            <a:endParaRPr lang="en-US" dirty="0"/>
          </a:p>
        </p:txBody>
      </p:sp>
    </p:spTree>
    <p:extLst>
      <p:ext uri="{BB962C8B-B14F-4D97-AF65-F5344CB8AC3E}">
        <p14:creationId xmlns:p14="http://schemas.microsoft.com/office/powerpoint/2010/main" val="1246788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21</a:t>
            </a:fld>
            <a:endParaRPr lang="en-US"/>
          </a:p>
        </p:txBody>
      </p:sp>
    </p:spTree>
    <p:extLst>
      <p:ext uri="{BB962C8B-B14F-4D97-AF65-F5344CB8AC3E}">
        <p14:creationId xmlns:p14="http://schemas.microsoft.com/office/powerpoint/2010/main" val="2866616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22</a:t>
            </a:fld>
            <a:endParaRPr lang="en-US"/>
          </a:p>
        </p:txBody>
      </p:sp>
    </p:spTree>
    <p:extLst>
      <p:ext uri="{BB962C8B-B14F-4D97-AF65-F5344CB8AC3E}">
        <p14:creationId xmlns:p14="http://schemas.microsoft.com/office/powerpoint/2010/main" val="1234092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endParaRPr lang="en-US" b="0" dirty="0">
              <a:solidFill>
                <a:srgbClr val="FF0000"/>
              </a:solidFill>
            </a:endParaRPr>
          </a:p>
        </p:txBody>
      </p:sp>
    </p:spTree>
    <p:extLst>
      <p:ext uri="{BB962C8B-B14F-4D97-AF65-F5344CB8AC3E}">
        <p14:creationId xmlns:p14="http://schemas.microsoft.com/office/powerpoint/2010/main" val="2293229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24</a:t>
            </a:fld>
            <a:endParaRPr lang="en-US"/>
          </a:p>
        </p:txBody>
      </p:sp>
    </p:spTree>
    <p:extLst>
      <p:ext uri="{BB962C8B-B14F-4D97-AF65-F5344CB8AC3E}">
        <p14:creationId xmlns:p14="http://schemas.microsoft.com/office/powerpoint/2010/main" val="720527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25</a:t>
            </a:fld>
            <a:endParaRPr lang="en-US"/>
          </a:p>
        </p:txBody>
      </p:sp>
    </p:spTree>
    <p:extLst>
      <p:ext uri="{BB962C8B-B14F-4D97-AF65-F5344CB8AC3E}">
        <p14:creationId xmlns:p14="http://schemas.microsoft.com/office/powerpoint/2010/main" val="3308412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26</a:t>
            </a:fld>
            <a:endParaRPr lang="en-US"/>
          </a:p>
        </p:txBody>
      </p:sp>
    </p:spTree>
    <p:extLst>
      <p:ext uri="{BB962C8B-B14F-4D97-AF65-F5344CB8AC3E}">
        <p14:creationId xmlns:p14="http://schemas.microsoft.com/office/powerpoint/2010/main" val="3627532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27</a:t>
            </a:fld>
            <a:endParaRPr lang="en-US"/>
          </a:p>
        </p:txBody>
      </p:sp>
    </p:spTree>
    <p:extLst>
      <p:ext uri="{BB962C8B-B14F-4D97-AF65-F5344CB8AC3E}">
        <p14:creationId xmlns:p14="http://schemas.microsoft.com/office/powerpoint/2010/main" val="3374885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28</a:t>
            </a:fld>
            <a:endParaRPr lang="en-US"/>
          </a:p>
        </p:txBody>
      </p:sp>
    </p:spTree>
    <p:extLst>
      <p:ext uri="{BB962C8B-B14F-4D97-AF65-F5344CB8AC3E}">
        <p14:creationId xmlns:p14="http://schemas.microsoft.com/office/powerpoint/2010/main" val="1155684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29</a:t>
            </a:fld>
            <a:endParaRPr lang="en-US"/>
          </a:p>
        </p:txBody>
      </p:sp>
    </p:spTree>
    <p:extLst>
      <p:ext uri="{BB962C8B-B14F-4D97-AF65-F5344CB8AC3E}">
        <p14:creationId xmlns:p14="http://schemas.microsoft.com/office/powerpoint/2010/main" val="2677238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30</a:t>
            </a:fld>
            <a:endParaRPr lang="en-US"/>
          </a:p>
        </p:txBody>
      </p:sp>
    </p:spTree>
    <p:extLst>
      <p:ext uri="{BB962C8B-B14F-4D97-AF65-F5344CB8AC3E}">
        <p14:creationId xmlns:p14="http://schemas.microsoft.com/office/powerpoint/2010/main" val="2901241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3</a:t>
            </a:fld>
            <a:endParaRPr lang="en-US" dirty="0"/>
          </a:p>
        </p:txBody>
      </p:sp>
    </p:spTree>
    <p:extLst>
      <p:ext uri="{BB962C8B-B14F-4D97-AF65-F5344CB8AC3E}">
        <p14:creationId xmlns:p14="http://schemas.microsoft.com/office/powerpoint/2010/main" val="352908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31</a:t>
            </a:fld>
            <a:endParaRPr lang="en-US"/>
          </a:p>
        </p:txBody>
      </p:sp>
    </p:spTree>
    <p:extLst>
      <p:ext uri="{BB962C8B-B14F-4D97-AF65-F5344CB8AC3E}">
        <p14:creationId xmlns:p14="http://schemas.microsoft.com/office/powerpoint/2010/main" val="2459763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32</a:t>
            </a:fld>
            <a:endParaRPr lang="en-US"/>
          </a:p>
        </p:txBody>
      </p:sp>
    </p:spTree>
    <p:extLst>
      <p:ext uri="{BB962C8B-B14F-4D97-AF65-F5344CB8AC3E}">
        <p14:creationId xmlns:p14="http://schemas.microsoft.com/office/powerpoint/2010/main" val="4162311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34</a:t>
            </a:fld>
            <a:endParaRPr lang="en-US"/>
          </a:p>
        </p:txBody>
      </p:sp>
    </p:spTree>
    <p:extLst>
      <p:ext uri="{BB962C8B-B14F-4D97-AF65-F5344CB8AC3E}">
        <p14:creationId xmlns:p14="http://schemas.microsoft.com/office/powerpoint/2010/main" val="3219228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ource Sans Pro" panose="020B0503030403020204" pitchFamily="34" charset="0"/>
              </a:rPr>
              <a:t>Why is it challenging?</a:t>
            </a:r>
          </a:p>
          <a:p>
            <a:pPr algn="l"/>
            <a:r>
              <a:rPr lang="en-US" b="0" i="0" dirty="0">
                <a:solidFill>
                  <a:srgbClr val="4B5563"/>
                </a:solidFill>
                <a:effectLst/>
                <a:latin typeface="Source Sans Pro" panose="020B0503030403020204" pitchFamily="34" charset="0"/>
              </a:rPr>
              <a:t>Computers don’t process information in the same way as humans. For example, when we read the sentence “I am hungry,” we can easily understand its meaning. </a:t>
            </a:r>
          </a:p>
          <a:p>
            <a:pPr algn="l"/>
            <a:r>
              <a:rPr lang="en-US" b="0" i="0" dirty="0">
                <a:solidFill>
                  <a:srgbClr val="4B5563"/>
                </a:solidFill>
                <a:effectLst/>
                <a:latin typeface="Source Sans Pro" panose="020B0503030403020204" pitchFamily="34" charset="0"/>
              </a:rPr>
              <a:t>Similarly, given two sentences such as “I am hungry” and “I am sad,” we’re able to easily determine how similar they are. For machine learning (ML) models, such tasks are more difficult.</a:t>
            </a:r>
          </a:p>
          <a:p>
            <a:endParaRPr lang="en-US" dirty="0"/>
          </a:p>
          <a:p>
            <a:r>
              <a:rPr lang="en-US" dirty="0"/>
              <a:t>Refer to these as “downstream tasks.”</a:t>
            </a:r>
          </a:p>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38</a:t>
            </a:fld>
            <a:endParaRPr lang="en-US"/>
          </a:p>
        </p:txBody>
      </p:sp>
    </p:spTree>
    <p:extLst>
      <p:ext uri="{BB962C8B-B14F-4D97-AF65-F5344CB8AC3E}">
        <p14:creationId xmlns:p14="http://schemas.microsoft.com/office/powerpoint/2010/main" val="4095125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39</a:t>
            </a:fld>
            <a:endParaRPr lang="en-US"/>
          </a:p>
        </p:txBody>
      </p:sp>
    </p:spTree>
    <p:extLst>
      <p:ext uri="{BB962C8B-B14F-4D97-AF65-F5344CB8AC3E}">
        <p14:creationId xmlns:p14="http://schemas.microsoft.com/office/powerpoint/2010/main" val="1244338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40</a:t>
            </a:fld>
            <a:endParaRPr lang="en-US"/>
          </a:p>
        </p:txBody>
      </p:sp>
    </p:spTree>
    <p:extLst>
      <p:ext uri="{BB962C8B-B14F-4D97-AF65-F5344CB8AC3E}">
        <p14:creationId xmlns:p14="http://schemas.microsoft.com/office/powerpoint/2010/main" val="21746276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41</a:t>
            </a:fld>
            <a:endParaRPr lang="en-US"/>
          </a:p>
        </p:txBody>
      </p:sp>
    </p:spTree>
    <p:extLst>
      <p:ext uri="{BB962C8B-B14F-4D97-AF65-F5344CB8AC3E}">
        <p14:creationId xmlns:p14="http://schemas.microsoft.com/office/powerpoint/2010/main" val="26894182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42</a:t>
            </a:fld>
            <a:endParaRPr lang="en-US"/>
          </a:p>
        </p:txBody>
      </p:sp>
    </p:spTree>
    <p:extLst>
      <p:ext uri="{BB962C8B-B14F-4D97-AF65-F5344CB8AC3E}">
        <p14:creationId xmlns:p14="http://schemas.microsoft.com/office/powerpoint/2010/main" val="38055160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43</a:t>
            </a:fld>
            <a:endParaRPr lang="en-US"/>
          </a:p>
        </p:txBody>
      </p:sp>
    </p:spTree>
    <p:extLst>
      <p:ext uri="{BB962C8B-B14F-4D97-AF65-F5344CB8AC3E}">
        <p14:creationId xmlns:p14="http://schemas.microsoft.com/office/powerpoint/2010/main" val="39241338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Books </a:t>
            </a:r>
            <a:r>
              <a:rPr lang="en-US" dirty="0" err="1"/>
              <a:t>Ngram</a:t>
            </a:r>
            <a:r>
              <a:rPr lang="en-US" dirty="0"/>
              <a:t> Viewer</a:t>
            </a:r>
          </a:p>
          <a:p>
            <a:endParaRPr lang="en-US" dirty="0"/>
          </a:p>
          <a:p>
            <a:r>
              <a:rPr lang="en-US" dirty="0"/>
              <a:t>https://books.google.com/ngrams/graph?content=laptop+computer&amp;year_start=1985&amp;year_end=2008&amp;corpus=en-2009&amp;smoothing=2&amp;case_insensitive=true</a:t>
            </a:r>
          </a:p>
        </p:txBody>
      </p:sp>
      <p:sp>
        <p:nvSpPr>
          <p:cNvPr id="4" name="Slide Number Placeholder 3"/>
          <p:cNvSpPr>
            <a:spLocks noGrp="1"/>
          </p:cNvSpPr>
          <p:nvPr>
            <p:ph type="sldNum" sz="quarter" idx="5"/>
          </p:nvPr>
        </p:nvSpPr>
        <p:spPr/>
        <p:txBody>
          <a:bodyPr/>
          <a:lstStyle/>
          <a:p>
            <a:fld id="{E285E3ED-9F0F-40AB-8175-5EB9DE25CA6A}" type="slidenum">
              <a:rPr lang="en-US" smtClean="0"/>
              <a:t>53</a:t>
            </a:fld>
            <a:endParaRPr lang="en-US"/>
          </a:p>
        </p:txBody>
      </p:sp>
    </p:spTree>
    <p:extLst>
      <p:ext uri="{BB962C8B-B14F-4D97-AF65-F5344CB8AC3E}">
        <p14:creationId xmlns:p14="http://schemas.microsoft.com/office/powerpoint/2010/main" val="2163029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4</a:t>
            </a:fld>
            <a:endParaRPr lang="en-US"/>
          </a:p>
        </p:txBody>
      </p:sp>
    </p:spTree>
    <p:extLst>
      <p:ext uri="{BB962C8B-B14F-4D97-AF65-F5344CB8AC3E}">
        <p14:creationId xmlns:p14="http://schemas.microsoft.com/office/powerpoint/2010/main" val="41887904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One-hot encoding</a:t>
            </a:r>
          </a:p>
        </p:txBody>
      </p:sp>
      <p:sp>
        <p:nvSpPr>
          <p:cNvPr id="4" name="Slide Number Placeholder 3"/>
          <p:cNvSpPr>
            <a:spLocks noGrp="1"/>
          </p:cNvSpPr>
          <p:nvPr>
            <p:ph type="sldNum" sz="quarter" idx="5"/>
          </p:nvPr>
        </p:nvSpPr>
        <p:spPr/>
        <p:txBody>
          <a:bodyPr/>
          <a:lstStyle/>
          <a:p>
            <a:fld id="{E285E3ED-9F0F-40AB-8175-5EB9DE25CA6A}" type="slidenum">
              <a:rPr lang="en-US" smtClean="0"/>
              <a:t>54</a:t>
            </a:fld>
            <a:endParaRPr lang="en-US"/>
          </a:p>
        </p:txBody>
      </p:sp>
    </p:spTree>
    <p:extLst>
      <p:ext uri="{BB962C8B-B14F-4D97-AF65-F5344CB8AC3E}">
        <p14:creationId xmlns:p14="http://schemas.microsoft.com/office/powerpoint/2010/main" val="17114602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8AB4F8"/>
                </a:solidFill>
                <a:effectLst/>
                <a:latin typeface="Roboto" panose="02000000000000000000" pitchFamily="2" charset="0"/>
                <a:hlinkClick r:id="rId3"/>
              </a:rPr>
              <a:t>Term Weighting Approaches in Automatic Text Retrieval</a:t>
            </a:r>
          </a:p>
          <a:p>
            <a:pPr marL="171450" indent="-171450">
              <a:buFont typeface="Arial" panose="020B0604020202020204" pitchFamily="34" charset="0"/>
              <a:buChar char="•"/>
            </a:pPr>
            <a:r>
              <a:rPr lang="en-US" dirty="0"/>
              <a:t>https://en.wikipedia.org/wiki/Tf%E2%80%93idf#References</a:t>
            </a:r>
          </a:p>
          <a:p>
            <a:pPr marL="171450" indent="-171450">
              <a:buFont typeface="Arial" panose="020B0604020202020204" pitchFamily="34" charset="0"/>
              <a:buChar char="•"/>
            </a:pPr>
            <a:r>
              <a:rPr lang="en-US" dirty="0"/>
              <a:t>https://en.wikipedia.org/wiki/Tf%E2%80%93idf#Motivations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b="0" i="0" dirty="0">
                <a:solidFill>
                  <a:srgbClr val="202122"/>
                </a:solidFill>
                <a:effectLst/>
                <a:latin typeface="Arial" panose="020B0604020202020204" pitchFamily="34" charset="0"/>
              </a:rPr>
              <a:t>There isn’t much theoretical justification for IDF.</a:t>
            </a:r>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59</a:t>
            </a:fld>
            <a:endParaRPr lang="en-US"/>
          </a:p>
        </p:txBody>
      </p:sp>
    </p:spTree>
    <p:extLst>
      <p:ext uri="{BB962C8B-B14F-4D97-AF65-F5344CB8AC3E}">
        <p14:creationId xmlns:p14="http://schemas.microsoft.com/office/powerpoint/2010/main" val="2224889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60</a:t>
            </a:fld>
            <a:endParaRPr lang="en-US"/>
          </a:p>
        </p:txBody>
      </p:sp>
    </p:spTree>
    <p:extLst>
      <p:ext uri="{BB962C8B-B14F-4D97-AF65-F5344CB8AC3E}">
        <p14:creationId xmlns:p14="http://schemas.microsoft.com/office/powerpoint/2010/main" val="23630723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https://israelg99.github.io/2017-03-23-Word2Vec-Explained/</a:t>
            </a:r>
          </a:p>
          <a:p>
            <a:endParaRPr lang="en-US" dirty="0"/>
          </a:p>
          <a:p>
            <a:pPr algn="l"/>
            <a:r>
              <a:rPr lang="en-US" b="1" i="0" dirty="0">
                <a:solidFill>
                  <a:srgbClr val="404040"/>
                </a:solidFill>
                <a:effectLst/>
                <a:latin typeface="Open Sans" panose="020B0606030504020204" pitchFamily="34" charset="0"/>
              </a:rPr>
              <a:t>Continuous Bag-of-Words (CBOW)</a:t>
            </a:r>
          </a:p>
          <a:p>
            <a:pPr algn="l"/>
            <a:r>
              <a:rPr lang="en-US" b="0" i="0" dirty="0">
                <a:solidFill>
                  <a:srgbClr val="404040"/>
                </a:solidFill>
                <a:effectLst/>
                <a:latin typeface="Lora" panose="020B0604020202020204" pitchFamily="2" charset="0"/>
              </a:rPr>
              <a:t>CBOW predicts target words (e.g. ‘mat’) from the surrounding context words (‘the cat sits on the’).</a:t>
            </a:r>
            <a:br>
              <a:rPr lang="en-US" b="0" i="0" dirty="0">
                <a:solidFill>
                  <a:srgbClr val="404040"/>
                </a:solidFill>
                <a:effectLst/>
                <a:latin typeface="Lora" panose="020B0604020202020204" pitchFamily="2" charset="0"/>
              </a:rPr>
            </a:br>
            <a:r>
              <a:rPr lang="en-US" b="0" i="0" dirty="0">
                <a:solidFill>
                  <a:srgbClr val="404040"/>
                </a:solidFill>
                <a:effectLst/>
                <a:latin typeface="Lora" panose="020B0604020202020204" pitchFamily="2" charset="0"/>
              </a:rPr>
              <a:t>Statistically, it has the effect that CBOW </a:t>
            </a:r>
            <a:r>
              <a:rPr lang="en-US" b="0" i="0" dirty="0" err="1">
                <a:solidFill>
                  <a:srgbClr val="404040"/>
                </a:solidFill>
                <a:effectLst/>
                <a:latin typeface="Lora" panose="020B0604020202020204" pitchFamily="2" charset="0"/>
              </a:rPr>
              <a:t>smoothes</a:t>
            </a:r>
            <a:r>
              <a:rPr lang="en-US" b="0" i="0" dirty="0">
                <a:solidFill>
                  <a:srgbClr val="404040"/>
                </a:solidFill>
                <a:effectLst/>
                <a:latin typeface="Lora" panose="020B0604020202020204" pitchFamily="2" charset="0"/>
              </a:rPr>
              <a:t> over a lot of the distributional information (by treating an entire context as one observation). For the most part, this turns out to be a useful thing for smaller datasets.</a:t>
            </a:r>
          </a:p>
          <a:p>
            <a:pPr algn="l"/>
            <a:r>
              <a:rPr lang="en-US" b="1" i="0" dirty="0">
                <a:solidFill>
                  <a:srgbClr val="404040"/>
                </a:solidFill>
                <a:effectLst/>
                <a:latin typeface="Open Sans" panose="020B0606030504020204" pitchFamily="34" charset="0"/>
              </a:rPr>
              <a:t>Skip-Gram</a:t>
            </a:r>
          </a:p>
          <a:p>
            <a:pPr algn="l"/>
            <a:r>
              <a:rPr lang="en-US" b="0" i="0" dirty="0">
                <a:solidFill>
                  <a:srgbClr val="404040"/>
                </a:solidFill>
                <a:effectLst/>
                <a:latin typeface="Lora" panose="020B0604020202020204" pitchFamily="2" charset="0"/>
              </a:rPr>
              <a:t>Skip-gram predicts surrounding context words from the target words (inverse of CBOW).</a:t>
            </a:r>
            <a:br>
              <a:rPr lang="en-US" b="0" i="0" dirty="0">
                <a:solidFill>
                  <a:srgbClr val="404040"/>
                </a:solidFill>
                <a:effectLst/>
                <a:latin typeface="Lora" panose="020B0604020202020204" pitchFamily="2" charset="0"/>
              </a:rPr>
            </a:br>
            <a:r>
              <a:rPr lang="en-US" b="0" i="0">
                <a:solidFill>
                  <a:srgbClr val="404040"/>
                </a:solidFill>
                <a:effectLst/>
                <a:latin typeface="Lora" panose="020B0604020202020204" pitchFamily="2" charset="0"/>
              </a:rPr>
              <a:t>Statistically, skip-gram treats each context-target pair as a new observation, and this tends to do better when we have larger datasets.</a:t>
            </a:r>
          </a:p>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61</a:t>
            </a:fld>
            <a:endParaRPr lang="en-US"/>
          </a:p>
        </p:txBody>
      </p:sp>
    </p:spTree>
    <p:extLst>
      <p:ext uri="{BB962C8B-B14F-4D97-AF65-F5344CB8AC3E}">
        <p14:creationId xmlns:p14="http://schemas.microsoft.com/office/powerpoint/2010/main" val="2762401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[Figure Caption] Two-dimensional PCA projection of the 1000-dimensional Skip-gram vectors of countries and their capital cities. The figure illustrates ability of the model to automatically organize concepts and learn implicitly the relationships between them, as during the training we did not provide any supervised information about what a capital city means.</a:t>
            </a:r>
          </a:p>
        </p:txBody>
      </p:sp>
      <p:sp>
        <p:nvSpPr>
          <p:cNvPr id="4" name="Slide Number Placeholder 3"/>
          <p:cNvSpPr>
            <a:spLocks noGrp="1"/>
          </p:cNvSpPr>
          <p:nvPr>
            <p:ph type="sldNum" sz="quarter" idx="5"/>
          </p:nvPr>
        </p:nvSpPr>
        <p:spPr/>
        <p:txBody>
          <a:bodyPr/>
          <a:lstStyle/>
          <a:p>
            <a:fld id="{E285E3ED-9F0F-40AB-8175-5EB9DE25CA6A}" type="slidenum">
              <a:rPr lang="en-US" smtClean="0"/>
              <a:t>62</a:t>
            </a:fld>
            <a:endParaRPr lang="en-US"/>
          </a:p>
        </p:txBody>
      </p:sp>
    </p:spTree>
    <p:extLst>
      <p:ext uri="{BB962C8B-B14F-4D97-AF65-F5344CB8AC3E}">
        <p14:creationId xmlns:p14="http://schemas.microsoft.com/office/powerpoint/2010/main" val="42287562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https://colab.research.google.com/drive/1u2gHoVS7n80MsvMHJSQygyWjJsf2V1D3?usp=sharing</a:t>
            </a:r>
          </a:p>
          <a:p>
            <a:endParaRPr lang="en-US" dirty="0"/>
          </a:p>
          <a:p>
            <a:r>
              <a:rPr lang="en-US"/>
              <a:t>https://jalammar.github.io/illustrated-word2vec/</a:t>
            </a:r>
          </a:p>
        </p:txBody>
      </p:sp>
      <p:sp>
        <p:nvSpPr>
          <p:cNvPr id="4" name="Slide Number Placeholder 3"/>
          <p:cNvSpPr>
            <a:spLocks noGrp="1"/>
          </p:cNvSpPr>
          <p:nvPr>
            <p:ph type="sldNum" sz="quarter" idx="5"/>
          </p:nvPr>
        </p:nvSpPr>
        <p:spPr/>
        <p:txBody>
          <a:bodyPr/>
          <a:lstStyle/>
          <a:p>
            <a:fld id="{E285E3ED-9F0F-40AB-8175-5EB9DE25CA6A}" type="slidenum">
              <a:rPr lang="en-US" smtClean="0"/>
              <a:t>63</a:t>
            </a:fld>
            <a:endParaRPr lang="en-US"/>
          </a:p>
        </p:txBody>
      </p:sp>
    </p:spTree>
    <p:extLst>
      <p:ext uri="{BB962C8B-B14F-4D97-AF65-F5344CB8AC3E}">
        <p14:creationId xmlns:p14="http://schemas.microsoft.com/office/powerpoint/2010/main" val="3696128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Word2Vec:</a:t>
            </a:r>
          </a:p>
          <a:p>
            <a:r>
              <a:rPr lang="en-US"/>
              <a:t>https://code.google.com/archive/p/word2vec/</a:t>
            </a:r>
          </a:p>
          <a:p>
            <a:r>
              <a:rPr lang="en-US"/>
              <a:t>https://jalammar.github.io/illustrated-word2vec/#:~:text=Word2vec%20is%20a%20method%20to,commercial%2C%20non%2Dlanguage%20tasks.</a:t>
            </a:r>
          </a:p>
          <a:p>
            <a:r>
              <a:rPr lang="en-US"/>
              <a:t>https://github.com/RaRe-Technologies/gensim/blob/develop/gensim/models/word2vec.py</a:t>
            </a:r>
          </a:p>
        </p:txBody>
      </p:sp>
      <p:sp>
        <p:nvSpPr>
          <p:cNvPr id="4" name="Slide Number Placeholder 3"/>
          <p:cNvSpPr>
            <a:spLocks noGrp="1"/>
          </p:cNvSpPr>
          <p:nvPr>
            <p:ph type="sldNum" sz="quarter" idx="5"/>
          </p:nvPr>
        </p:nvSpPr>
        <p:spPr/>
        <p:txBody>
          <a:bodyPr/>
          <a:lstStyle/>
          <a:p>
            <a:fld id="{E285E3ED-9F0F-40AB-8175-5EB9DE25CA6A}" type="slidenum">
              <a:rPr lang="en-US" smtClean="0"/>
              <a:t>65</a:t>
            </a:fld>
            <a:endParaRPr lang="en-US"/>
          </a:p>
        </p:txBody>
      </p:sp>
    </p:spTree>
    <p:extLst>
      <p:ext uri="{BB962C8B-B14F-4D97-AF65-F5344CB8AC3E}">
        <p14:creationId xmlns:p14="http://schemas.microsoft.com/office/powerpoint/2010/main" val="1693951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r>
              <a:rPr lang="en-US"/>
              <a:t>Another important concept to understand is word embeddings and how they differ from </a:t>
            </a:r>
            <a:r>
              <a:rPr lang="en-US" sz="1200" b="1" i="1">
                <a:solidFill>
                  <a:schemeClr val="tx1"/>
                </a:solidFill>
              </a:rPr>
              <a:t>contextualized</a:t>
            </a:r>
            <a:r>
              <a:rPr lang="en-US" sz="1200" i="1">
                <a:solidFill>
                  <a:schemeClr val="tx1"/>
                </a:solidFill>
              </a:rPr>
              <a:t> word embeddings </a:t>
            </a:r>
          </a:p>
          <a:p>
            <a:r>
              <a:rPr lang="en-US" sz="1200">
                <a:solidFill>
                  <a:schemeClr val="tx1"/>
                </a:solidFill>
              </a:rPr>
              <a:t>These are concise definitions for the purpose of understanding this idea.</a:t>
            </a:r>
          </a:p>
          <a:p>
            <a:endParaRPr lang="en-US" sz="1200" u="sng">
              <a:solidFill>
                <a:schemeClr val="tx1"/>
              </a:solidFill>
            </a:endParaRPr>
          </a:p>
          <a:p>
            <a:r>
              <a:rPr lang="en-US" sz="1200" i="1" u="sng">
                <a:solidFill>
                  <a:schemeClr val="tx1"/>
                </a:solidFill>
              </a:rPr>
              <a:t>word embeddings</a:t>
            </a:r>
            <a:r>
              <a:rPr lang="en-US" sz="1200">
                <a:solidFill>
                  <a:schemeClr val="tx1"/>
                </a:solidFill>
              </a:rPr>
              <a:t>: words have the </a:t>
            </a:r>
            <a:r>
              <a:rPr lang="en-US" sz="1200" b="1">
                <a:solidFill>
                  <a:schemeClr val="tx1"/>
                </a:solidFill>
              </a:rPr>
              <a:t>same</a:t>
            </a:r>
            <a:r>
              <a:rPr lang="en-US" sz="1200">
                <a:solidFill>
                  <a:schemeClr val="tx1"/>
                </a:solidFill>
              </a:rPr>
              <a:t> vector representation </a:t>
            </a:r>
            <a:r>
              <a:rPr lang="en-US" sz="1200" b="1">
                <a:solidFill>
                  <a:schemeClr val="tx1"/>
                </a:solidFill>
              </a:rPr>
              <a:t>regardless</a:t>
            </a:r>
            <a:r>
              <a:rPr lang="en-US" sz="1200">
                <a:solidFill>
                  <a:schemeClr val="tx1"/>
                </a:solidFill>
              </a:rPr>
              <a:t> of context. </a:t>
            </a:r>
          </a:p>
          <a:p>
            <a:r>
              <a:rPr lang="en-US" sz="1200" i="1" u="sng">
                <a:solidFill>
                  <a:schemeClr val="tx1"/>
                </a:solidFill>
              </a:rPr>
              <a:t>Contextualized embeddings</a:t>
            </a:r>
            <a:r>
              <a:rPr lang="en-US" sz="1200">
                <a:solidFill>
                  <a:schemeClr val="tx1"/>
                </a:solidFill>
              </a:rPr>
              <a:t>: words have a </a:t>
            </a:r>
            <a:r>
              <a:rPr lang="en-US" sz="1200" b="1">
                <a:solidFill>
                  <a:schemeClr val="tx1"/>
                </a:solidFill>
              </a:rPr>
              <a:t>different</a:t>
            </a:r>
            <a:r>
              <a:rPr lang="en-US" sz="1200">
                <a:solidFill>
                  <a:schemeClr val="tx1"/>
                </a:solidFill>
              </a:rPr>
              <a:t> vector representation </a:t>
            </a:r>
            <a:r>
              <a:rPr lang="en-US" sz="1200" b="1">
                <a:solidFill>
                  <a:schemeClr val="tx1"/>
                </a:solidFill>
              </a:rPr>
              <a:t>dependent</a:t>
            </a:r>
            <a:r>
              <a:rPr lang="en-US" sz="1200">
                <a:solidFill>
                  <a:schemeClr val="tx1"/>
                </a:solidFill>
              </a:rPr>
              <a:t> on their context</a:t>
            </a:r>
          </a:p>
          <a:p>
            <a:endParaRPr lang="en-US" sz="1200">
              <a:solidFill>
                <a:schemeClr val="tx1"/>
              </a:solidFill>
            </a:endParaRPr>
          </a:p>
          <a:p>
            <a:r>
              <a:rPr lang="en-US" sz="1200">
                <a:solidFill>
                  <a:schemeClr val="tx1"/>
                </a:solidFill>
              </a:rPr>
              <a:t>An example is below.  On the </a:t>
            </a:r>
            <a:r>
              <a:rPr lang="en-US" sz="1200" b="1">
                <a:solidFill>
                  <a:schemeClr val="tx1"/>
                </a:solidFill>
              </a:rPr>
              <a:t>BOTTOM LEFT</a:t>
            </a:r>
            <a:r>
              <a:rPr lang="en-US" sz="1200">
                <a:solidFill>
                  <a:schemeClr val="tx1"/>
                </a:solidFill>
              </a:rPr>
              <a:t> we see two sentences.</a:t>
            </a:r>
          </a:p>
          <a:p>
            <a:r>
              <a:rPr lang="en-US" sz="1200">
                <a:solidFill>
                  <a:schemeClr val="tx1"/>
                </a:solidFill>
              </a:rPr>
              <a:t>On the </a:t>
            </a:r>
            <a:r>
              <a:rPr lang="en-US" sz="1200" b="1">
                <a:solidFill>
                  <a:schemeClr val="tx1"/>
                </a:solidFill>
              </a:rPr>
              <a:t>BOTTOM</a:t>
            </a:r>
            <a:r>
              <a:rPr lang="en-US" sz="1200">
                <a:solidFill>
                  <a:schemeClr val="tx1"/>
                </a:solidFill>
              </a:rPr>
              <a:t> </a:t>
            </a:r>
            <a:r>
              <a:rPr lang="en-US" sz="1200" b="1">
                <a:solidFill>
                  <a:schemeClr val="tx1"/>
                </a:solidFill>
              </a:rPr>
              <a:t>RIGHT </a:t>
            </a:r>
            <a:r>
              <a:rPr lang="en-US" sz="1200">
                <a:solidFill>
                  <a:schemeClr val="tx1"/>
                </a:solidFill>
              </a:rPr>
              <a:t>we see that two models, </a:t>
            </a:r>
            <a:r>
              <a:rPr lang="en-US" sz="1200" b="1">
                <a:solidFill>
                  <a:schemeClr val="tx1"/>
                </a:solidFill>
              </a:rPr>
              <a:t>word2vec and GloVe</a:t>
            </a:r>
            <a:r>
              <a:rPr lang="en-US" sz="1200">
                <a:solidFill>
                  <a:schemeClr val="tx1"/>
                </a:solidFill>
              </a:rPr>
              <a:t>, are models with word embeddings and the vectors would be the same regardless of context</a:t>
            </a:r>
          </a:p>
          <a:p>
            <a:r>
              <a:rPr lang="en-US" sz="1200">
                <a:solidFill>
                  <a:schemeClr val="tx1"/>
                </a:solidFill>
              </a:rPr>
              <a:t>Two other models, </a:t>
            </a:r>
            <a:r>
              <a:rPr lang="en-US" sz="1200" b="1">
                <a:solidFill>
                  <a:schemeClr val="tx1"/>
                </a:solidFill>
              </a:rPr>
              <a:t>ELMo and BERT</a:t>
            </a:r>
            <a:r>
              <a:rPr lang="en-US" sz="1200">
                <a:solidFill>
                  <a:schemeClr val="tx1"/>
                </a:solidFill>
              </a:rPr>
              <a:t>, which use contextualized word embeddings would have different representations for bank dependent on context.</a:t>
            </a:r>
          </a:p>
          <a:p>
            <a:pPr marL="167815" indent="0">
              <a:buNone/>
            </a:pPr>
            <a:endParaRPr lang="en-US" b="1" i="0">
              <a:solidFill>
                <a:srgbClr val="FF0000"/>
              </a:solidFill>
              <a:effectLst/>
              <a:latin typeface="Lato" panose="020F0502020204030203" pitchFamily="34" charset="0"/>
            </a:endParaRPr>
          </a:p>
          <a:p>
            <a:pPr marL="167815" indent="0">
              <a:buNone/>
            </a:pPr>
            <a:r>
              <a:rPr lang="en-US"/>
              <a:t>OPTIONALLY:</a:t>
            </a:r>
          </a:p>
          <a:p>
            <a:pPr marL="483306" indent="-315491" defTabSz="966612">
              <a:buFontTx/>
              <a:buChar char="-"/>
            </a:pPr>
            <a:r>
              <a:rPr lang="en-US"/>
              <a:t>word2vec pre-trained on a Google News Corpus of ~ 100B words.</a:t>
            </a:r>
          </a:p>
          <a:p>
            <a:pPr marL="483306" indent="-315491" defTabSz="966612">
              <a:buFontTx/>
              <a:buChar char="-"/>
            </a:pPr>
            <a:r>
              <a:rPr lang="en-US" sz="1200">
                <a:solidFill>
                  <a:schemeClr val="tx1"/>
                </a:solidFill>
              </a:rPr>
              <a:t>I will refer to </a:t>
            </a:r>
            <a:r>
              <a:rPr lang="en-US" sz="1200" i="1">
                <a:solidFill>
                  <a:schemeClr val="tx1"/>
                </a:solidFill>
              </a:rPr>
              <a:t>contextualized distributed representations </a:t>
            </a:r>
            <a:r>
              <a:rPr lang="en-US" sz="1200">
                <a:solidFill>
                  <a:schemeClr val="tx1"/>
                </a:solidFill>
              </a:rPr>
              <a:t>as </a:t>
            </a:r>
            <a:r>
              <a:rPr lang="en-US" sz="1200" i="1">
                <a:solidFill>
                  <a:schemeClr val="tx1"/>
                </a:solidFill>
              </a:rPr>
              <a:t>contextualized word embeddings </a:t>
            </a:r>
          </a:p>
          <a:p>
            <a:pPr marL="483306" indent="-315491" defTabSz="966612">
              <a:buFontTx/>
              <a:buChar char="-"/>
            </a:pPr>
            <a:r>
              <a:rPr lang="en-US"/>
              <a:t>In 2013-2014, the papers introducing word2vec and GloVe (Global Vectors for Word Representation) were published.</a:t>
            </a:r>
          </a:p>
          <a:p>
            <a:pPr marL="167815" indent="0" defTabSz="966612">
              <a:buNone/>
            </a:pPr>
            <a:endParaRPr lang="en-US" sz="1200" i="1">
              <a:solidFill>
                <a:schemeClr val="tx1"/>
              </a:solidFill>
            </a:endParaRPr>
          </a:p>
          <a:p>
            <a:pPr marL="167815" indent="0">
              <a:buNone/>
            </a:pPr>
            <a:endParaRPr lang="en-US"/>
          </a:p>
          <a:p>
            <a:pPr marL="167815" indent="0">
              <a:buNone/>
            </a:pPr>
            <a:endParaRPr lang="en-US" b="0">
              <a:solidFill>
                <a:srgbClr val="FF0000"/>
              </a:solidFill>
            </a:endParaRPr>
          </a:p>
        </p:txBody>
      </p:sp>
    </p:spTree>
    <p:extLst>
      <p:ext uri="{BB962C8B-B14F-4D97-AF65-F5344CB8AC3E}">
        <p14:creationId xmlns:p14="http://schemas.microsoft.com/office/powerpoint/2010/main" val="46939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78</a:t>
            </a:fld>
            <a:endParaRPr lang="en-US"/>
          </a:p>
        </p:txBody>
      </p:sp>
    </p:spTree>
    <p:extLst>
      <p:ext uri="{BB962C8B-B14F-4D97-AF65-F5344CB8AC3E}">
        <p14:creationId xmlns:p14="http://schemas.microsoft.com/office/powerpoint/2010/main" val="1693951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80</a:t>
            </a:fld>
            <a:endParaRPr lang="en-US"/>
          </a:p>
        </p:txBody>
      </p:sp>
    </p:spTree>
    <p:extLst>
      <p:ext uri="{BB962C8B-B14F-4D97-AF65-F5344CB8AC3E}">
        <p14:creationId xmlns:p14="http://schemas.microsoft.com/office/powerpoint/2010/main" val="2760581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5</a:t>
            </a:fld>
            <a:endParaRPr lang="en-US" dirty="0"/>
          </a:p>
        </p:txBody>
      </p:sp>
    </p:spTree>
    <p:extLst>
      <p:ext uri="{BB962C8B-B14F-4D97-AF65-F5344CB8AC3E}">
        <p14:creationId xmlns:p14="http://schemas.microsoft.com/office/powerpoint/2010/main" val="34323005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Changes to rotten tomatoes classification trainer from lesson 4:</a:t>
            </a:r>
          </a:p>
          <a:p>
            <a:pPr marL="171450" indent="-171450">
              <a:buFont typeface="Arial" panose="020B0604020202020204" pitchFamily="34" charset="0"/>
              <a:buChar char="•"/>
            </a:pPr>
            <a:r>
              <a:rPr lang="en-US" dirty="0"/>
              <a:t>Removed zero-shot performance w/ confusion matrix</a:t>
            </a:r>
          </a:p>
          <a:p>
            <a:pPr marL="171450" indent="-171450">
              <a:buFont typeface="Arial" panose="020B0604020202020204" pitchFamily="34" charset="0"/>
              <a:buChar char="•"/>
            </a:pPr>
            <a:r>
              <a:rPr lang="en-US" dirty="0"/>
              <a:t>Removed saving</a:t>
            </a:r>
          </a:p>
          <a:p>
            <a:pPr marL="171450" indent="-171450">
              <a:buFont typeface="Arial" panose="020B0604020202020204" pitchFamily="34" charset="0"/>
              <a:buChar char="•"/>
            </a:pPr>
            <a:r>
              <a:rPr lang="en-US" dirty="0"/>
              <a:t>Removed second test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83</a:t>
            </a:fld>
            <a:endParaRPr lang="en-US"/>
          </a:p>
        </p:txBody>
      </p:sp>
    </p:spTree>
    <p:extLst>
      <p:ext uri="{BB962C8B-B14F-4D97-AF65-F5344CB8AC3E}">
        <p14:creationId xmlns:p14="http://schemas.microsoft.com/office/powerpoint/2010/main" val="6815814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84</a:t>
            </a:fld>
            <a:endParaRPr lang="en-US"/>
          </a:p>
        </p:txBody>
      </p:sp>
    </p:spTree>
    <p:extLst>
      <p:ext uri="{BB962C8B-B14F-4D97-AF65-F5344CB8AC3E}">
        <p14:creationId xmlns:p14="http://schemas.microsoft.com/office/powerpoint/2010/main" val="2256515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86</a:t>
            </a:fld>
            <a:endParaRPr lang="en-US"/>
          </a:p>
        </p:txBody>
      </p:sp>
    </p:spTree>
    <p:extLst>
      <p:ext uri="{BB962C8B-B14F-4D97-AF65-F5344CB8AC3E}">
        <p14:creationId xmlns:p14="http://schemas.microsoft.com/office/powerpoint/2010/main" val="16188016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88</a:t>
            </a:fld>
            <a:endParaRPr lang="en-US"/>
          </a:p>
        </p:txBody>
      </p:sp>
    </p:spTree>
    <p:extLst>
      <p:ext uri="{BB962C8B-B14F-4D97-AF65-F5344CB8AC3E}">
        <p14:creationId xmlns:p14="http://schemas.microsoft.com/office/powerpoint/2010/main" val="3346802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dirty="0"/>
          </a:p>
        </p:txBody>
      </p:sp>
      <p:sp>
        <p:nvSpPr>
          <p:cNvPr id="4" name="Slide Number Placeholder 3"/>
          <p:cNvSpPr>
            <a:spLocks noGrp="1"/>
          </p:cNvSpPr>
          <p:nvPr>
            <p:ph type="sldNum" sz="quarter" idx="5"/>
          </p:nvPr>
        </p:nvSpPr>
        <p:spPr/>
        <p:txBody>
          <a:bodyPr/>
          <a:lstStyle/>
          <a:p>
            <a:fld id="{E285E3ED-9F0F-40AB-8175-5EB9DE25CA6A}" type="slidenum">
              <a:rPr lang="en-US" smtClean="0"/>
              <a:t>6</a:t>
            </a:fld>
            <a:endParaRPr lang="en-US"/>
          </a:p>
        </p:txBody>
      </p:sp>
    </p:spTree>
    <p:extLst>
      <p:ext uri="{BB962C8B-B14F-4D97-AF65-F5344CB8AC3E}">
        <p14:creationId xmlns:p14="http://schemas.microsoft.com/office/powerpoint/2010/main" val="354168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7</a:t>
            </a:fld>
            <a:endParaRPr lang="en-US"/>
          </a:p>
        </p:txBody>
      </p:sp>
    </p:spTree>
    <p:extLst>
      <p:ext uri="{BB962C8B-B14F-4D97-AF65-F5344CB8AC3E}">
        <p14:creationId xmlns:p14="http://schemas.microsoft.com/office/powerpoint/2010/main" val="4166633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8</a:t>
            </a:fld>
            <a:endParaRPr lang="en-US"/>
          </a:p>
        </p:txBody>
      </p:sp>
    </p:spTree>
    <p:extLst>
      <p:ext uri="{BB962C8B-B14F-4D97-AF65-F5344CB8AC3E}">
        <p14:creationId xmlns:p14="http://schemas.microsoft.com/office/powerpoint/2010/main" val="2615529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5E3ED-9F0F-40AB-8175-5EB9DE25CA6A}" type="slidenum">
              <a:rPr lang="en-US" smtClean="0"/>
              <a:t>9</a:t>
            </a:fld>
            <a:endParaRPr lang="en-US"/>
          </a:p>
        </p:txBody>
      </p:sp>
    </p:spTree>
    <p:extLst>
      <p:ext uri="{BB962C8B-B14F-4D97-AF65-F5344CB8AC3E}">
        <p14:creationId xmlns:p14="http://schemas.microsoft.com/office/powerpoint/2010/main" val="106791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C2F0D4E0-3759-4149-9009-C138BD830BA3}" type="datetimeFigureOut">
              <a:rPr lang="en-US" smtClean="0"/>
              <a:pPr/>
              <a:t>9/10/2023</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DFDED34C-DE97-4463-B92A-AD521C2553AA}" type="slidenum">
              <a:rPr lang="en-US" smtClean="0"/>
              <a:pPr/>
              <a:t>‹#›</a:t>
            </a:fld>
            <a:endParaRPr lang="en-US"/>
          </a:p>
        </p:txBody>
      </p:sp>
    </p:spTree>
    <p:extLst>
      <p:ext uri="{BB962C8B-B14F-4D97-AF65-F5344CB8AC3E}">
        <p14:creationId xmlns:p14="http://schemas.microsoft.com/office/powerpoint/2010/main" val="3835380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F0D4E0-3759-4149-9009-C138BD830BA3}" type="datetimeFigureOut">
              <a:rPr lang="en-US" smtClean="0"/>
              <a:pPr/>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ED34C-DE97-4463-B92A-AD521C2553AA}" type="slidenum">
              <a:rPr lang="en-US" smtClean="0"/>
              <a:pPr/>
              <a:t>‹#›</a:t>
            </a:fld>
            <a:endParaRPr lang="en-US"/>
          </a:p>
        </p:txBody>
      </p:sp>
    </p:spTree>
    <p:extLst>
      <p:ext uri="{BB962C8B-B14F-4D97-AF65-F5344CB8AC3E}">
        <p14:creationId xmlns:p14="http://schemas.microsoft.com/office/powerpoint/2010/main" val="2639122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F0D4E0-3759-4149-9009-C138BD830BA3}"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ED34C-DE97-4463-B92A-AD521C2553AA}" type="slidenum">
              <a:rPr lang="en-US" smtClean="0"/>
              <a:pPr/>
              <a:t>‹#›</a:t>
            </a:fld>
            <a:endParaRPr lang="en-US"/>
          </a:p>
        </p:txBody>
      </p:sp>
    </p:spTree>
    <p:extLst>
      <p:ext uri="{BB962C8B-B14F-4D97-AF65-F5344CB8AC3E}">
        <p14:creationId xmlns:p14="http://schemas.microsoft.com/office/powerpoint/2010/main" val="4099485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F0D4E0-3759-4149-9009-C138BD830BA3}"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ED34C-DE97-4463-B92A-AD521C2553AA}" type="slidenum">
              <a:rPr lang="en-US" smtClean="0"/>
              <a:pPr/>
              <a:t>‹#›</a:t>
            </a:fld>
            <a:endParaRPr lang="en-US"/>
          </a:p>
        </p:txBody>
      </p:sp>
    </p:spTree>
    <p:extLst>
      <p:ext uri="{BB962C8B-B14F-4D97-AF65-F5344CB8AC3E}">
        <p14:creationId xmlns:p14="http://schemas.microsoft.com/office/powerpoint/2010/main" val="15079914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arvard SEAS_Layout2" userDrawn="1">
  <p:cSld name="1_Harvard SEAS_Layout2">
    <p:spTree>
      <p:nvGrpSpPr>
        <p:cNvPr id="1" name="Shape 45"/>
        <p:cNvGrpSpPr/>
        <p:nvPr/>
      </p:nvGrpSpPr>
      <p:grpSpPr>
        <a:xfrm>
          <a:off x="0" y="0"/>
          <a:ext cx="0" cy="0"/>
          <a:chOff x="0" y="0"/>
          <a:chExt cx="0" cy="0"/>
        </a:xfrm>
      </p:grpSpPr>
      <p:sp>
        <p:nvSpPr>
          <p:cNvPr id="46" name="Google Shape;46;p7"/>
          <p:cNvSpPr/>
          <p:nvPr/>
        </p:nvSpPr>
        <p:spPr>
          <a:xfrm>
            <a:off x="8193572" y="6589131"/>
            <a:ext cx="954884" cy="284007"/>
          </a:xfrm>
          <a:prstGeom prst="rect">
            <a:avLst/>
          </a:prstGeom>
          <a:solidFill>
            <a:srgbClr val="E60028"/>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tabLst>
                <a:tab pos="460375" algn="l"/>
              </a:tabLst>
            </a:pPr>
            <a:fld id="{4A9AA962-031E-419F-BA59-121843E6D9EE}" type="slidenum">
              <a:rPr lang="en-US" sz="1000" b="0" i="0" u="none" strike="noStrike" cap="none" smtClean="0">
                <a:solidFill>
                  <a:schemeClr val="lt1"/>
                </a:solidFill>
                <a:latin typeface="+mn-lt"/>
                <a:ea typeface="Calibri"/>
                <a:cs typeface="Calibri"/>
                <a:sym typeface="Calibri"/>
              </a:rPr>
              <a:pPr marL="0" marR="0" lvl="0" indent="0" algn="r" rtl="0">
                <a:spcBef>
                  <a:spcPts val="0"/>
                </a:spcBef>
                <a:spcAft>
                  <a:spcPts val="0"/>
                </a:spcAft>
                <a:buNone/>
                <a:tabLst>
                  <a:tab pos="460375" algn="l"/>
                </a:tabLst>
              </a:pPr>
              <a:t>‹#›</a:t>
            </a:fld>
            <a:endParaRPr sz="1800" b="0" i="0" u="none" strike="noStrike" cap="none">
              <a:solidFill>
                <a:schemeClr val="lt1"/>
              </a:solidFill>
              <a:latin typeface="+mn-lt"/>
              <a:ea typeface="Calibri"/>
              <a:cs typeface="Calibri"/>
              <a:sym typeface="Calibri"/>
            </a:endParaRPr>
          </a:p>
        </p:txBody>
      </p:sp>
      <p:sp>
        <p:nvSpPr>
          <p:cNvPr id="47" name="Google Shape;47;p7"/>
          <p:cNvSpPr/>
          <p:nvPr/>
        </p:nvSpPr>
        <p:spPr>
          <a:xfrm>
            <a:off x="1" y="6441025"/>
            <a:ext cx="8469631" cy="261851"/>
          </a:xfrm>
          <a:prstGeom prst="rect">
            <a:avLst/>
          </a:prstGeom>
          <a:solidFill>
            <a:srgbClr val="50C6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 name="Google Shape;48;p7"/>
          <p:cNvSpPr/>
          <p:nvPr/>
        </p:nvSpPr>
        <p:spPr>
          <a:xfrm>
            <a:off x="8193573" y="6589130"/>
            <a:ext cx="276058" cy="113745"/>
          </a:xfrm>
          <a:prstGeom prst="rect">
            <a:avLst/>
          </a:prstGeom>
          <a:solidFill>
            <a:srgbClr val="9E122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9" name="Google Shape;49;p7"/>
          <p:cNvPicPr preferRelativeResize="0"/>
          <p:nvPr/>
        </p:nvPicPr>
        <p:blipFill rotWithShape="1">
          <a:blip r:embed="rId2">
            <a:alphaModFix/>
          </a:blip>
          <a:srcRect/>
          <a:stretch/>
        </p:blipFill>
        <p:spPr>
          <a:xfrm>
            <a:off x="8652143" y="5947701"/>
            <a:ext cx="319806" cy="502215"/>
          </a:xfrm>
          <a:prstGeom prst="rect">
            <a:avLst/>
          </a:prstGeom>
          <a:noFill/>
          <a:ln>
            <a:noFill/>
          </a:ln>
        </p:spPr>
      </p:pic>
      <p:sp>
        <p:nvSpPr>
          <p:cNvPr id="50" name="Google Shape;50;p7"/>
          <p:cNvSpPr txBox="1">
            <a:spLocks noGrp="1"/>
          </p:cNvSpPr>
          <p:nvPr>
            <p:ph type="body" idx="1"/>
          </p:nvPr>
        </p:nvSpPr>
        <p:spPr>
          <a:xfrm>
            <a:off x="493256" y="484214"/>
            <a:ext cx="7268899" cy="1327151"/>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28720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04860" y="1"/>
            <a:ext cx="5039140" cy="874642"/>
          </a:xfrm>
          <a:prstGeom prst="rect">
            <a:avLst/>
          </a:prstGeom>
        </p:spPr>
        <p:txBody>
          <a:bodyPr anchor="ctr" anchorCtr="0"/>
          <a:lstStyle>
            <a:lvl1pPr algn="ctr">
              <a:defRPr sz="3200">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F0D4E0-3759-4149-9009-C138BD830BA3}" type="datetimeFigureOut">
              <a:rPr lang="en-US" smtClean="0">
                <a:solidFill>
                  <a:prstClr val="black">
                    <a:tint val="75000"/>
                  </a:prstClr>
                </a:solidFill>
              </a:rPr>
              <a:pPr/>
              <a:t>9/10/2023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FDED34C-DE97-4463-B92A-AD521C2553A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0610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648200" y="1"/>
            <a:ext cx="4495801" cy="914400"/>
          </a:xfrm>
        </p:spPr>
        <p:txBody>
          <a:bodyPr/>
          <a:lstStyle>
            <a:lvl1pPr>
              <a:defRPr sz="2200" b="1">
                <a:solidFill>
                  <a:schemeClr val="bg1"/>
                </a:solidFill>
              </a:defRPr>
            </a:lvl1pPr>
          </a:lstStyle>
          <a:p>
            <a:endParaRPr lang="en-U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F0D4E0-3759-4149-9009-C138BD830BA3}" type="datetimeFigureOut">
              <a:rPr lang="en-US" smtClean="0"/>
              <a:pPr/>
              <a:t>9/10/2023</a:t>
            </a:fld>
            <a:endParaRPr lang="en-US"/>
          </a:p>
        </p:txBody>
      </p:sp>
      <p:sp>
        <p:nvSpPr>
          <p:cNvPr id="6" name="Slide Number Placeholder 5"/>
          <p:cNvSpPr>
            <a:spLocks noGrp="1"/>
          </p:cNvSpPr>
          <p:nvPr>
            <p:ph type="sldNum" sz="quarter" idx="12"/>
          </p:nvPr>
        </p:nvSpPr>
        <p:spPr/>
        <p:txBody>
          <a:bodyPr/>
          <a:lstStyle/>
          <a:p>
            <a:fld id="{DFDED34C-DE97-4463-B92A-AD521C2553AA}" type="slidenum">
              <a:rPr lang="en-US" smtClean="0"/>
              <a:pPr/>
              <a:t>‹#›</a:t>
            </a:fld>
            <a:endParaRPr lang="en-US"/>
          </a:p>
        </p:txBody>
      </p:sp>
      <p:sp>
        <p:nvSpPr>
          <p:cNvPr id="2" name="Rectangle 2">
            <a:extLst>
              <a:ext uri="{FF2B5EF4-FFF2-40B4-BE49-F238E27FC236}">
                <a16:creationId xmlns:a16="http://schemas.microsoft.com/office/drawing/2014/main" id="{6A1B613A-D697-A8AD-9767-F1EDAD682502}"/>
              </a:ext>
            </a:extLst>
          </p:cNvPr>
          <p:cNvSpPr>
            <a:spLocks noChangeArrowheads="1"/>
          </p:cNvSpPr>
          <p:nvPr userDrawn="1"/>
        </p:nvSpPr>
        <p:spPr bwMode="auto">
          <a:xfrm>
            <a:off x="4648200" y="1"/>
            <a:ext cx="4495800" cy="914400"/>
          </a:xfrm>
          <a:prstGeom prst="rect">
            <a:avLst/>
          </a:prstGeom>
          <a:noFill/>
          <a:ln w="9525">
            <a:noFill/>
            <a:miter lim="800000"/>
            <a:headEnd/>
            <a:tailEnd/>
          </a:ln>
        </p:spPr>
        <p:txBody>
          <a:bodyPr lIns="91428" tIns="45714" rIns="91428" bIns="45714" anchor="ctr"/>
          <a:lstStyle/>
          <a:p>
            <a:pPr algn="ctr"/>
            <a:endParaRPr lang="en-US">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1226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F0D4E0-3759-4149-9009-C138BD830BA3}"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ED34C-DE97-4463-B92A-AD521C2553AA}" type="slidenum">
              <a:rPr lang="en-US" smtClean="0"/>
              <a:pPr/>
              <a:t>‹#›</a:t>
            </a:fld>
            <a:endParaRPr lang="en-US"/>
          </a:p>
        </p:txBody>
      </p:sp>
    </p:spTree>
    <p:extLst>
      <p:ext uri="{BB962C8B-B14F-4D97-AF65-F5344CB8AC3E}">
        <p14:creationId xmlns:p14="http://schemas.microsoft.com/office/powerpoint/2010/main" val="95672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3600" b="1" cap="all">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800">
                <a:solidFill>
                  <a:schemeClr val="tx1">
                    <a:tint val="75000"/>
                  </a:schemeClr>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sz="1100">
                <a:latin typeface="Arial" panose="020B0604020202020204" pitchFamily="34" charset="0"/>
                <a:cs typeface="Arial" panose="020B0604020202020204" pitchFamily="34" charset="0"/>
              </a:defRPr>
            </a:lvl1pPr>
          </a:lstStyle>
          <a:p>
            <a:fld id="{C2F0D4E0-3759-4149-9009-C138BD830BA3}" type="datetimeFigureOut">
              <a:rPr lang="en-US" smtClean="0"/>
              <a:pPr/>
              <a:t>9/10/2023</a:t>
            </a:fld>
            <a:endParaRPr lang="en-US"/>
          </a:p>
        </p:txBody>
      </p:sp>
      <p:sp>
        <p:nvSpPr>
          <p:cNvPr id="5" name="Footer Placeholder 4"/>
          <p:cNvSpPr>
            <a:spLocks noGrp="1"/>
          </p:cNvSpPr>
          <p:nvPr>
            <p:ph type="ftr" sz="quarter" idx="11"/>
          </p:nvPr>
        </p:nvSpPr>
        <p:spPr/>
        <p:txBody>
          <a:bodyPr/>
          <a:lstStyle>
            <a:lvl1pPr>
              <a:defRPr sz="1100">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sz="1100">
                <a:latin typeface="Arial" panose="020B0604020202020204" pitchFamily="34" charset="0"/>
                <a:cs typeface="Arial" panose="020B0604020202020204" pitchFamily="34" charset="0"/>
              </a:defRPr>
            </a:lvl1pPr>
          </a:lstStyle>
          <a:p>
            <a:fld id="{DFDED34C-DE97-4463-B92A-AD521C2553AA}" type="slidenum">
              <a:rPr lang="en-US" smtClean="0"/>
              <a:pPr/>
              <a:t>‹#›</a:t>
            </a:fld>
            <a:endParaRPr lang="en-US"/>
          </a:p>
        </p:txBody>
      </p:sp>
    </p:spTree>
    <p:extLst>
      <p:ext uri="{BB962C8B-B14F-4D97-AF65-F5344CB8AC3E}">
        <p14:creationId xmlns:p14="http://schemas.microsoft.com/office/powerpoint/2010/main" val="4276548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F0D4E0-3759-4149-9009-C138BD830BA3}" type="datetimeFigureOut">
              <a:rPr lang="en-US" smtClean="0"/>
              <a:pPr/>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ED34C-DE97-4463-B92A-AD521C2553AA}" type="slidenum">
              <a:rPr lang="en-US" smtClean="0"/>
              <a:pPr/>
              <a:t>‹#›</a:t>
            </a:fld>
            <a:endParaRPr lang="en-US"/>
          </a:p>
        </p:txBody>
      </p:sp>
    </p:spTree>
    <p:extLst>
      <p:ext uri="{BB962C8B-B14F-4D97-AF65-F5344CB8AC3E}">
        <p14:creationId xmlns:p14="http://schemas.microsoft.com/office/powerpoint/2010/main" val="4092088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2F0D4E0-3759-4149-9009-C138BD830BA3}" type="datetimeFigureOut">
              <a:rPr lang="en-US" smtClean="0"/>
              <a:pPr/>
              <a:t>9/10/2023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DED34C-DE97-4463-B92A-AD521C2553AA}" type="slidenum">
              <a:rPr lang="en-US" smtClean="0"/>
              <a:pPr/>
              <a:t>‹#›</a:t>
            </a:fld>
            <a:endParaRPr lang="en-US"/>
          </a:p>
        </p:txBody>
      </p:sp>
    </p:spTree>
    <p:extLst>
      <p:ext uri="{BB962C8B-B14F-4D97-AF65-F5344CB8AC3E}">
        <p14:creationId xmlns:p14="http://schemas.microsoft.com/office/powerpoint/2010/main" val="1177059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2F0D4E0-3759-4149-9009-C138BD830BA3}" type="datetimeFigureOut">
              <a:rPr lang="en-US" smtClean="0"/>
              <a:pPr/>
              <a:t>9/10/2023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DED34C-DE97-4463-B92A-AD521C2553AA}" type="slidenum">
              <a:rPr lang="en-US" smtClean="0"/>
              <a:pPr/>
              <a:t>‹#›</a:t>
            </a:fld>
            <a:endParaRPr lang="en-US"/>
          </a:p>
        </p:txBody>
      </p:sp>
    </p:spTree>
    <p:extLst>
      <p:ext uri="{BB962C8B-B14F-4D97-AF65-F5344CB8AC3E}">
        <p14:creationId xmlns:p14="http://schemas.microsoft.com/office/powerpoint/2010/main" val="2645741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F0D4E0-3759-4149-9009-C138BD830BA3}" type="datetimeFigureOut">
              <a:rPr lang="en-US" smtClean="0"/>
              <a:pPr/>
              <a:t>9/10/2023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DED34C-DE97-4463-B92A-AD521C2553AA}" type="slidenum">
              <a:rPr lang="en-US" smtClean="0"/>
              <a:pPr/>
              <a:t>‹#›</a:t>
            </a:fld>
            <a:endParaRPr lang="en-US"/>
          </a:p>
        </p:txBody>
      </p:sp>
    </p:spTree>
    <p:extLst>
      <p:ext uri="{BB962C8B-B14F-4D97-AF65-F5344CB8AC3E}">
        <p14:creationId xmlns:p14="http://schemas.microsoft.com/office/powerpoint/2010/main" val="3571671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F0D4E0-3759-4149-9009-C138BD830BA3}" type="datetimeFigureOut">
              <a:rPr lang="en-US" smtClean="0"/>
              <a:pPr/>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ED34C-DE97-4463-B92A-AD521C2553AA}" type="slidenum">
              <a:rPr lang="en-US" smtClean="0"/>
              <a:pPr/>
              <a:t>‹#›</a:t>
            </a:fld>
            <a:endParaRPr lang="en-US"/>
          </a:p>
        </p:txBody>
      </p:sp>
    </p:spTree>
    <p:extLst>
      <p:ext uri="{BB962C8B-B14F-4D97-AF65-F5344CB8AC3E}">
        <p14:creationId xmlns:p14="http://schemas.microsoft.com/office/powerpoint/2010/main" val="2472930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C2F0D4E0-3759-4149-9009-C138BD830BA3}" type="datetimeFigureOut">
              <a:rPr lang="en-US" smtClean="0"/>
              <a:pPr/>
              <a:t>9/10/2023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DFDED34C-DE97-4463-B92A-AD521C2553AA}" type="slidenum">
              <a:rPr lang="en-US" smtClean="0"/>
              <a:pPr/>
              <a:t>‹#›</a:t>
            </a:fld>
            <a:endParaRPr lang="en-US"/>
          </a:p>
        </p:txBody>
      </p:sp>
      <p:pic>
        <p:nvPicPr>
          <p:cNvPr id="7" name="Picture 6" descr="Template ART.tif"/>
          <p:cNvPicPr>
            <a:picLocks noChangeAspect="1"/>
          </p:cNvPicPr>
          <p:nvPr userDrawn="1"/>
        </p:nvPicPr>
        <p:blipFill>
          <a:blip r:embed="rId16" cstate="print"/>
          <a:stretch>
            <a:fillRect/>
          </a:stretch>
        </p:blipFill>
        <p:spPr>
          <a:xfrm>
            <a:off x="0" y="0"/>
            <a:ext cx="9144000" cy="1149096"/>
          </a:xfrm>
          <a:prstGeom prst="rect">
            <a:avLst/>
          </a:prstGeom>
        </p:spPr>
      </p:pic>
      <p:sp>
        <p:nvSpPr>
          <p:cNvPr id="8" name="Freeform 7"/>
          <p:cNvSpPr/>
          <p:nvPr userDrawn="1"/>
        </p:nvSpPr>
        <p:spPr>
          <a:xfrm>
            <a:off x="916781" y="997744"/>
            <a:ext cx="107157" cy="92869"/>
          </a:xfrm>
          <a:custGeom>
            <a:avLst/>
            <a:gdLst>
              <a:gd name="connsiteX0" fmla="*/ 0 w 107157"/>
              <a:gd name="connsiteY0" fmla="*/ 88106 h 92869"/>
              <a:gd name="connsiteX1" fmla="*/ 28575 w 107157"/>
              <a:gd name="connsiteY1" fmla="*/ 33337 h 92869"/>
              <a:gd name="connsiteX2" fmla="*/ 38100 w 107157"/>
              <a:gd name="connsiteY2" fmla="*/ 19050 h 92869"/>
              <a:gd name="connsiteX3" fmla="*/ 66675 w 107157"/>
              <a:gd name="connsiteY3" fmla="*/ 0 h 92869"/>
              <a:gd name="connsiteX4" fmla="*/ 107157 w 107157"/>
              <a:gd name="connsiteY4" fmla="*/ 45244 h 92869"/>
              <a:gd name="connsiteX5" fmla="*/ 78582 w 107157"/>
              <a:gd name="connsiteY5" fmla="*/ 92869 h 92869"/>
              <a:gd name="connsiteX6" fmla="*/ 0 w 107157"/>
              <a:gd name="connsiteY6" fmla="*/ 88106 h 9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57" h="92869">
                <a:moveTo>
                  <a:pt x="0" y="88106"/>
                </a:moveTo>
                <a:lnTo>
                  <a:pt x="28575" y="33337"/>
                </a:lnTo>
                <a:lnTo>
                  <a:pt x="38100" y="19050"/>
                </a:lnTo>
                <a:lnTo>
                  <a:pt x="66675" y="0"/>
                </a:lnTo>
                <a:lnTo>
                  <a:pt x="107157" y="45244"/>
                </a:lnTo>
                <a:lnTo>
                  <a:pt x="78582" y="92869"/>
                </a:lnTo>
                <a:lnTo>
                  <a:pt x="0" y="881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9" name="Picture 8"/>
          <p:cNvPicPr>
            <a:picLocks noChangeAspect="1"/>
          </p:cNvPicPr>
          <p:nvPr userDrawn="1"/>
        </p:nvPicPr>
        <p:blipFill>
          <a:blip r:embed="rId17">
            <a:extLst>
              <a:ext uri="{28A0092B-C50C-407E-A947-70E740481C1C}">
                <a14:useLocalDpi xmlns:a14="http://schemas.microsoft.com/office/drawing/2010/main" val="0"/>
              </a:ext>
            </a:extLst>
          </a:blip>
          <a:srcRect/>
          <a:stretch/>
        </p:blipFill>
        <p:spPr>
          <a:xfrm>
            <a:off x="8264474" y="5799131"/>
            <a:ext cx="689026" cy="884251"/>
          </a:xfrm>
          <a:prstGeom prst="rect">
            <a:avLst/>
          </a:prstGeom>
        </p:spPr>
      </p:pic>
    </p:spTree>
    <p:extLst>
      <p:ext uri="{BB962C8B-B14F-4D97-AF65-F5344CB8AC3E}">
        <p14:creationId xmlns:p14="http://schemas.microsoft.com/office/powerpoint/2010/main" val="40341667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8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7" r:id="rId13"/>
    <p:sldLayoutId id="2147483688"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huggingface.co/"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openai.com/dall-e-2/" TargetMode="External"/><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hyperlink" Target="https://huggingface.co/model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hyperlink" Target="https://colab.research.google.com/github/wandb/examples/blob/master/colabs/intro/Intro_to_Weights_%26_Biases.ipynb#scrollTo=dQ8L3tRvgX-T" TargetMode="External"/><Relationship Id="rId4" Type="http://schemas.openxmlformats.org/officeDocument/2006/relationships/hyperlink" Target="https://docs.wandb.ai/"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labelstud.io/"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hyperlink" Target="https://harvard-iacs.github.io/CS287/schedule" TargetMode="External"/><Relationship Id="rId13" Type="http://schemas.openxmlformats.org/officeDocument/2006/relationships/hyperlink" Target="https://ruder.io/a-review-of-the-recent-history-of-nlp/" TargetMode="External"/><Relationship Id="rId3" Type="http://schemas.openxmlformats.org/officeDocument/2006/relationships/hyperlink" Target="https://huggingface.co/" TargetMode="External"/><Relationship Id="rId7" Type="http://schemas.openxmlformats.org/officeDocument/2006/relationships/hyperlink" Target="https://spacy.io/" TargetMode="External"/><Relationship Id="rId12" Type="http://schemas.openxmlformats.org/officeDocument/2006/relationships/hyperlink" Target="https://scholar.google.de/citations?user=8ONXPV8AAAAJ&amp;hl"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allenai.org/allennlp/software/allennlp-library" TargetMode="External"/><Relationship Id="rId11" Type="http://schemas.openxmlformats.org/officeDocument/2006/relationships/hyperlink" Target="https://ruder.io/" TargetMode="External"/><Relationship Id="rId5" Type="http://schemas.openxmlformats.org/officeDocument/2006/relationships/hyperlink" Target="https://www.nltk.org/" TargetMode="External"/><Relationship Id="rId10" Type="http://schemas.openxmlformats.org/officeDocument/2006/relationships/hyperlink" Target="https://jalammar.github.io/" TargetMode="External"/><Relationship Id="rId4" Type="http://schemas.openxmlformats.org/officeDocument/2006/relationships/hyperlink" Target="https://huggingface.co/docs/transformers/quicktour" TargetMode="External"/><Relationship Id="rId9" Type="http://schemas.openxmlformats.org/officeDocument/2006/relationships/hyperlink" Target="https://harvard-iacs.github.io/CS287/supplementa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hyperlink" Target="mailto:john.scudder@westpoint.edu" TargetMode="External"/><Relationship Id="rId4" Type="http://schemas.openxmlformats.org/officeDocument/2006/relationships/hyperlink" Target="https://github.com/jscuds/aors23-nlp"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5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20.png"/><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image" Target="../media/image140.png"/><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31.png"/><Relationship Id="rId3" Type="http://schemas.openxmlformats.org/officeDocument/2006/relationships/image" Target="../media/image210.png"/><Relationship Id="rId7" Type="http://schemas.openxmlformats.org/officeDocument/2006/relationships/image" Target="../media/image250.png"/><Relationship Id="rId12"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240.png"/><Relationship Id="rId11" Type="http://schemas.openxmlformats.org/officeDocument/2006/relationships/image" Target="../media/image29.png"/><Relationship Id="rId5" Type="http://schemas.openxmlformats.org/officeDocument/2006/relationships/image" Target="../media/image230.png"/><Relationship Id="rId10" Type="http://schemas.openxmlformats.org/officeDocument/2006/relationships/image" Target="../media/image28.png"/><Relationship Id="rId4" Type="http://schemas.openxmlformats.org/officeDocument/2006/relationships/image" Target="../media/image220.png"/><Relationship Id="rId9" Type="http://schemas.openxmlformats.org/officeDocument/2006/relationships/image" Target="../media/image270.png"/><Relationship Id="rId14" Type="http://schemas.openxmlformats.org/officeDocument/2006/relationships/image" Target="../media/image3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1301.3781"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hyperlink" Target="https://arxiv.org/abs/1309.4168"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abs/1301.3781"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hyperlink" Target="https://arxiv.org/abs/1309.4168"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abs/1301.3781"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hyperlink" Target="https://arxiv.org/abs/1310.4546" TargetMode="External"/><Relationship Id="rId4" Type="http://schemas.openxmlformats.org/officeDocument/2006/relationships/hyperlink" Target="https://arxiv.org/abs/1309.4168"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colab.research.google.com/drive/1cJ9BbiJcgO4UO5laExtvQhQ2OO20yPcS?usp=sharing" TargetMode="External"/><Relationship Id="rId2" Type="http://schemas.openxmlformats.org/officeDocument/2006/relationships/hyperlink" Target="https://colab.research.google.com/drive/1FOp6PYl7rE-eKFt0of1meOYlQC2AGpIa?usp=sharing" TargetMode="External"/><Relationship Id="rId1" Type="http://schemas.openxmlformats.org/officeDocument/2006/relationships/slideLayout" Target="../slideLayouts/slideLayout8.xml"/><Relationship Id="rId4" Type="http://schemas.openxmlformats.org/officeDocument/2006/relationships/hyperlink" Target="https://colab.research.google.com/drive/1XXZVR1dmofFXLNYl65k3t3IB8_LD8JWl?usp=sharing"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cocalc.com/" TargetMode="External"/><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colab.research.google.com/drive/1s6fC2d7OBLFWuC1oXY29EQDCq3zzlKTo?usp=sharing" TargetMode="External"/></Relationships>
</file>

<file path=ppt/slides/_rels/slide70.xml.rels><?xml version="1.0" encoding="UTF-8" standalone="yes"?>
<Relationships xmlns="http://schemas.openxmlformats.org/package/2006/relationships"><Relationship Id="rId2" Type="http://schemas.openxmlformats.org/officeDocument/2006/relationships/hyperlink" Target="https://huggingface.co/models"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hyperlink" Target="https://stackoverflow.com/questions/64485777/how-is-the-number-of-parameters-be-calculated-in-bert-model"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8.xml"/><Relationship Id="rId5" Type="http://schemas.openxmlformats.org/officeDocument/2006/relationships/hyperlink" Target="https://www.analyticsvidhya.com/blog/2019/09/demystifying-bert-groundbreaking-nlp-framework/" TargetMode="External"/><Relationship Id="rId4"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huggingface.co/course/chapter2/2?fw=tf#behind-the-pipeline"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docs.wandb.ai/" TargetMode="External"/><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hyperlink" Target="https://colab.research.google.com/github/wandb/examples/blob/master/colabs/intro/Intro_to_Weights_%26_Biases.ipynb#scrollTo=dQ8L3tRvgX-T"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docs.wandb.ai/guides/track/config" TargetMode="External"/><Relationship Id="rId2" Type="http://schemas.openxmlformats.org/officeDocument/2006/relationships/hyperlink" Target="https://docs.wandb.ai/ref/python/init" TargetMode="External"/><Relationship Id="rId1" Type="http://schemas.openxmlformats.org/officeDocument/2006/relationships/slideLayout" Target="../slideLayouts/slideLayout8.xml"/><Relationship Id="rId4" Type="http://schemas.openxmlformats.org/officeDocument/2006/relationships/hyperlink" Target="https://docs.wandb.ai/guides/track/log"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colab.research.google.com/github/wandb/examples/blob/master/colabs/intro/Intro_to_Weights_%26_Biases.ipynb" TargetMode="External"/><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hyperlink" Target="https://colab.research.google.com/drive/1s6fC2d7OBLFWuC1oXY29EQDCq3zzlKTo?usp=sharing" TargetMode="External"/><Relationship Id="rId4" Type="http://schemas.openxmlformats.org/officeDocument/2006/relationships/hyperlink" Target="https://docs.wandb.ai/guides/integrations/huggingface"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4.xml"/><Relationship Id="rId5" Type="http://schemas.openxmlformats.org/officeDocument/2006/relationships/hyperlink" Target="https://icsarl.westpoint.edu/wire" TargetMode="External"/><Relationship Id="rId4" Type="http://schemas.openxmlformats.org/officeDocument/2006/relationships/hyperlink" Target="https://labelstud.io/"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8" Type="http://schemas.openxmlformats.org/officeDocument/2006/relationships/hyperlink" Target="https://www.nltk.org/" TargetMode="External"/><Relationship Id="rId13" Type="http://schemas.openxmlformats.org/officeDocument/2006/relationships/hyperlink" Target="https://docs.anaconda.com/anaconda/install/windows/" TargetMode="External"/><Relationship Id="rId3" Type="http://schemas.openxmlformats.org/officeDocument/2006/relationships/hyperlink" Target="https://colab.research.google.com/drive/1Y6rdJLMMrqkq5z8X42efzHqpxlvvt3tX#scrollTo=l5sUxTU2kZO3" TargetMode="External"/><Relationship Id="rId7" Type="http://schemas.openxmlformats.org/officeDocument/2006/relationships/hyperlink" Target="https://huggingface.co/docs/transformers/quicktour" TargetMode="External"/><Relationship Id="rId12" Type="http://schemas.openxmlformats.org/officeDocument/2006/relationships/hyperlink" Target="https://code.visualstudio.com/download" TargetMode="External"/><Relationship Id="rId17" Type="http://schemas.openxmlformats.org/officeDocument/2006/relationships/hyperlink" Target="https://developers.google.com/edu/python/?csw=1" TargetMode="External"/><Relationship Id="rId2" Type="http://schemas.openxmlformats.org/officeDocument/2006/relationships/hyperlink" Target="https://colab.research.google.com/drive/1Nnmk0vJkAJ-ErYAkuy3z7do0ZAvFCxH_?usp=sharing" TargetMode="External"/><Relationship Id="rId16" Type="http://schemas.openxmlformats.org/officeDocument/2006/relationships/hyperlink" Target="https://github.com/Pierian-Data/Complete-Python-3-Bootcamp" TargetMode="External"/><Relationship Id="rId1" Type="http://schemas.openxmlformats.org/officeDocument/2006/relationships/slideLayout" Target="../slideLayouts/slideLayout3.xml"/><Relationship Id="rId6" Type="http://schemas.openxmlformats.org/officeDocument/2006/relationships/hyperlink" Target="https://harvard-iacs.github.io/CS287/supplemental" TargetMode="External"/><Relationship Id="rId11" Type="http://schemas.openxmlformats.org/officeDocument/2006/relationships/hyperlink" Target="https://colab.research.google.com/" TargetMode="External"/><Relationship Id="rId5" Type="http://schemas.openxmlformats.org/officeDocument/2006/relationships/hyperlink" Target="https://harvard-iacs.github.io/CS287/schedule" TargetMode="External"/><Relationship Id="rId15" Type="http://schemas.openxmlformats.org/officeDocument/2006/relationships/hyperlink" Target="https://drive.google.com/drive/folders/1CKqOQzst1cGURXGiRVivi2Xsc0n-X8CR" TargetMode="External"/><Relationship Id="rId10" Type="http://schemas.openxmlformats.org/officeDocument/2006/relationships/hyperlink" Target="https://spacy.io/" TargetMode="External"/><Relationship Id="rId4" Type="http://schemas.openxmlformats.org/officeDocument/2006/relationships/hyperlink" Target="https://huggingface.co/" TargetMode="External"/><Relationship Id="rId9" Type="http://schemas.openxmlformats.org/officeDocument/2006/relationships/hyperlink" Target="https://allenai.org/allennlp/software/allennlp-library" TargetMode="External"/><Relationship Id="rId14" Type="http://schemas.openxmlformats.org/officeDocument/2006/relationships/hyperlink" Target="https://www.udemy.com/course/complete-python-bootcamp/"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scholar.google.de/citations?user=8ONXPV8AAAAJ&amp;hl" TargetMode="External"/><Relationship Id="rId2" Type="http://schemas.openxmlformats.org/officeDocument/2006/relationships/hyperlink" Target="https://ruder.io/" TargetMode="External"/><Relationship Id="rId1" Type="http://schemas.openxmlformats.org/officeDocument/2006/relationships/slideLayout" Target="../slideLayouts/slideLayout3.xml"/><Relationship Id="rId5" Type="http://schemas.openxmlformats.org/officeDocument/2006/relationships/hyperlink" Target="https://jalammar.github.io/" TargetMode="External"/><Relationship Id="rId4" Type="http://schemas.openxmlformats.org/officeDocument/2006/relationships/hyperlink" Target="https://ruder.io/a-review-of-the-recent-history-of-nl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B9FFE-1C19-CFB5-FD4C-926665AEB263}"/>
              </a:ext>
            </a:extLst>
          </p:cNvPr>
          <p:cNvSpPr>
            <a:spLocks noGrp="1"/>
          </p:cNvSpPr>
          <p:nvPr>
            <p:ph type="ctrTitle"/>
          </p:nvPr>
        </p:nvSpPr>
        <p:spPr>
          <a:xfrm>
            <a:off x="685800" y="2297380"/>
            <a:ext cx="7772400" cy="1470025"/>
          </a:xfrm>
        </p:spPr>
        <p:txBody>
          <a:bodyPr/>
          <a:lstStyle/>
          <a:p>
            <a:r>
              <a:rPr lang="en-US" sz="4000" dirty="0"/>
              <a:t>Quickly Build Analyst NLP Capability in Your Organization</a:t>
            </a:r>
          </a:p>
        </p:txBody>
      </p:sp>
      <p:sp>
        <p:nvSpPr>
          <p:cNvPr id="3" name="Subtitle 2">
            <a:extLst>
              <a:ext uri="{FF2B5EF4-FFF2-40B4-BE49-F238E27FC236}">
                <a16:creationId xmlns:a16="http://schemas.microsoft.com/office/drawing/2014/main" id="{562C4D55-252B-6D55-576C-51554C34430F}"/>
              </a:ext>
            </a:extLst>
          </p:cNvPr>
          <p:cNvSpPr>
            <a:spLocks noGrp="1"/>
          </p:cNvSpPr>
          <p:nvPr>
            <p:ph type="subTitle" idx="1"/>
          </p:nvPr>
        </p:nvSpPr>
        <p:spPr>
          <a:xfrm>
            <a:off x="1371600" y="3727089"/>
            <a:ext cx="6400800" cy="1143002"/>
          </a:xfrm>
        </p:spPr>
        <p:txBody>
          <a:bodyPr>
            <a:normAutofit/>
          </a:bodyPr>
          <a:lstStyle/>
          <a:p>
            <a:r>
              <a:rPr lang="en-US" sz="2400" dirty="0"/>
              <a:t>MAJ John Scudder</a:t>
            </a:r>
          </a:p>
          <a:p>
            <a:r>
              <a:rPr lang="en-US" sz="2400" dirty="0"/>
              <a:t>AORS 2023</a:t>
            </a:r>
          </a:p>
        </p:txBody>
      </p:sp>
    </p:spTree>
    <p:extLst>
      <p:ext uri="{BB962C8B-B14F-4D97-AF65-F5344CB8AC3E}">
        <p14:creationId xmlns:p14="http://schemas.microsoft.com/office/powerpoint/2010/main" val="4028945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4F907A-D052-8F06-2AAF-D306A4D2C920}"/>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800" b="1" dirty="0">
                <a:solidFill>
                  <a:schemeClr val="bg1"/>
                </a:solidFill>
                <a:latin typeface="Arial" panose="020B0604020202020204" pitchFamily="34" charset="0"/>
                <a:cs typeface="Arial" panose="020B0604020202020204" pitchFamily="34" charset="0"/>
              </a:rPr>
              <a:t>5x Lesson Agenda</a:t>
            </a:r>
          </a:p>
        </p:txBody>
      </p:sp>
      <p:sp>
        <p:nvSpPr>
          <p:cNvPr id="3" name="Content Placeholder 1">
            <a:extLst>
              <a:ext uri="{FF2B5EF4-FFF2-40B4-BE49-F238E27FC236}">
                <a16:creationId xmlns:a16="http://schemas.microsoft.com/office/drawing/2014/main" id="{226F7D33-41C8-B686-BFFB-C3AB97CAA9DA}"/>
              </a:ext>
            </a:extLst>
          </p:cNvPr>
          <p:cNvSpPr txBox="1">
            <a:spLocks/>
          </p:cNvSpPr>
          <p:nvPr/>
        </p:nvSpPr>
        <p:spPr>
          <a:xfrm>
            <a:off x="278296" y="1325217"/>
            <a:ext cx="8547652" cy="528761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Lesson Plan</a:t>
            </a:r>
          </a:p>
          <a:p>
            <a:pPr marL="914400" lvl="1" indent="-457200">
              <a:buFont typeface="+mj-lt"/>
              <a:buAutoNum type="arabicPeriod"/>
            </a:pPr>
            <a:r>
              <a:rPr lang="en-US" sz="2400" dirty="0"/>
              <a:t>NLP Tasks &amp; Terminology; Preprocessing</a:t>
            </a:r>
          </a:p>
          <a:p>
            <a:pPr marL="914400" lvl="1" indent="-457200">
              <a:buFont typeface="+mj-lt"/>
              <a:buAutoNum type="arabicPeriod"/>
            </a:pPr>
            <a:r>
              <a:rPr lang="en-US" sz="2400" dirty="0"/>
              <a:t>Basic Lexical Analysis &amp; Word Representations</a:t>
            </a:r>
          </a:p>
          <a:p>
            <a:pPr marL="914400" lvl="1" indent="-457200">
              <a:buFont typeface="+mj-lt"/>
              <a:buAutoNum type="arabicPeriod"/>
            </a:pPr>
            <a:r>
              <a:rPr lang="en-US" sz="2400" dirty="0"/>
              <a:t>Word Embeddings &amp; Model Training</a:t>
            </a:r>
          </a:p>
          <a:p>
            <a:pPr marL="914400" lvl="1" indent="-457200">
              <a:buFont typeface="+mj-lt"/>
              <a:buAutoNum type="arabicPeriod"/>
            </a:pPr>
            <a:r>
              <a:rPr lang="en-US" sz="2400" dirty="0"/>
              <a:t>SOTA models &amp; Python Packages (</a:t>
            </a:r>
            <a:r>
              <a:rPr lang="en-US" sz="2400" dirty="0">
                <a:hlinkClick r:id="rId3"/>
              </a:rPr>
              <a:t>Hugging Face</a:t>
            </a:r>
            <a:r>
              <a:rPr lang="en-US" sz="2400" dirty="0"/>
              <a:t>)</a:t>
            </a:r>
          </a:p>
          <a:p>
            <a:pPr marL="914400" lvl="1" indent="-457200">
              <a:buFont typeface="+mj-lt"/>
              <a:buAutoNum type="arabicPeriod"/>
            </a:pPr>
            <a:r>
              <a:rPr lang="en-US" sz="2400" dirty="0"/>
              <a:t>Additional packages &amp; Ongoing Research in Department</a:t>
            </a:r>
          </a:p>
          <a:p>
            <a:endParaRPr lang="en-US" sz="2000" dirty="0"/>
          </a:p>
        </p:txBody>
      </p:sp>
    </p:spTree>
    <p:extLst>
      <p:ext uri="{BB962C8B-B14F-4D97-AF65-F5344CB8AC3E}">
        <p14:creationId xmlns:p14="http://schemas.microsoft.com/office/powerpoint/2010/main" val="1259200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9A8B7774-A737-12E8-AEBD-D4B465B93218}"/>
              </a:ext>
            </a:extLst>
          </p:cNvPr>
          <p:cNvSpPr txBox="1">
            <a:spLocks/>
          </p:cNvSpPr>
          <p:nvPr/>
        </p:nvSpPr>
        <p:spPr>
          <a:xfrm>
            <a:off x="457200" y="2196348"/>
            <a:ext cx="8229600" cy="2465304"/>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US" sz="4400" b="1" dirty="0"/>
              <a:t>Lesson 1: </a:t>
            </a:r>
          </a:p>
          <a:p>
            <a:pPr marL="0" indent="0" algn="ctr">
              <a:spcBef>
                <a:spcPts val="0"/>
              </a:spcBef>
              <a:buNone/>
            </a:pPr>
            <a:r>
              <a:rPr lang="en-US" sz="4400" b="1" dirty="0"/>
              <a:t>NLP Tasks &amp; Terminology;</a:t>
            </a:r>
          </a:p>
          <a:p>
            <a:pPr marL="0" indent="0" algn="ctr">
              <a:spcBef>
                <a:spcPts val="0"/>
              </a:spcBef>
              <a:buNone/>
            </a:pPr>
            <a:r>
              <a:rPr lang="en-US" sz="4400" b="1" dirty="0"/>
              <a:t>Preprocessing</a:t>
            </a:r>
          </a:p>
          <a:p>
            <a:pPr marL="0" indent="0" algn="ctr">
              <a:spcBef>
                <a:spcPts val="0"/>
              </a:spcBef>
              <a:buFont typeface="Arial" pitchFamily="34" charset="0"/>
              <a:buNone/>
            </a:pPr>
            <a:endParaRPr lang="en-US" sz="4400" b="1" dirty="0"/>
          </a:p>
        </p:txBody>
      </p:sp>
    </p:spTree>
    <p:extLst>
      <p:ext uri="{BB962C8B-B14F-4D97-AF65-F5344CB8AC3E}">
        <p14:creationId xmlns:p14="http://schemas.microsoft.com/office/powerpoint/2010/main" val="367169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4F907A-D052-8F06-2AAF-D306A4D2C920}"/>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400" b="1" dirty="0">
                <a:solidFill>
                  <a:schemeClr val="bg1"/>
                </a:solidFill>
                <a:latin typeface="Arial" panose="020B0604020202020204" pitchFamily="34" charset="0"/>
                <a:cs typeface="Arial" panose="020B0604020202020204" pitchFamily="34" charset="0"/>
              </a:rPr>
              <a:t>Lesson 1: NLP Tasks &amp; Terminology; Preprocessing</a:t>
            </a:r>
          </a:p>
        </p:txBody>
      </p:sp>
      <p:sp>
        <p:nvSpPr>
          <p:cNvPr id="3" name="Content Placeholder 1">
            <a:extLst>
              <a:ext uri="{FF2B5EF4-FFF2-40B4-BE49-F238E27FC236}">
                <a16:creationId xmlns:a16="http://schemas.microsoft.com/office/drawing/2014/main" id="{226F7D33-41C8-B686-BFFB-C3AB97CAA9DA}"/>
              </a:ext>
            </a:extLst>
          </p:cNvPr>
          <p:cNvSpPr txBox="1">
            <a:spLocks/>
          </p:cNvSpPr>
          <p:nvPr/>
        </p:nvSpPr>
        <p:spPr>
          <a:xfrm>
            <a:off x="278296" y="1325217"/>
            <a:ext cx="8547652" cy="528761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b="1" dirty="0"/>
              <a:t>Common NLP Tasks</a:t>
            </a:r>
            <a:endParaRPr lang="en-US" b="1" dirty="0"/>
          </a:p>
        </p:txBody>
      </p:sp>
      <p:grpSp>
        <p:nvGrpSpPr>
          <p:cNvPr id="4" name="Group 3">
            <a:extLst>
              <a:ext uri="{FF2B5EF4-FFF2-40B4-BE49-F238E27FC236}">
                <a16:creationId xmlns:a16="http://schemas.microsoft.com/office/drawing/2014/main" id="{8E816A87-7AE1-31B1-C609-1F233EFDA45A}"/>
              </a:ext>
            </a:extLst>
          </p:cNvPr>
          <p:cNvGrpSpPr/>
          <p:nvPr/>
        </p:nvGrpSpPr>
        <p:grpSpPr>
          <a:xfrm>
            <a:off x="579081" y="2114825"/>
            <a:ext cx="8774521" cy="4238312"/>
            <a:chOff x="46250" y="1683214"/>
            <a:chExt cx="8774521" cy="4238312"/>
          </a:xfrm>
        </p:grpSpPr>
        <p:sp>
          <p:nvSpPr>
            <p:cNvPr id="5" name="Content Placeholder 2">
              <a:extLst>
                <a:ext uri="{FF2B5EF4-FFF2-40B4-BE49-F238E27FC236}">
                  <a16:creationId xmlns:a16="http://schemas.microsoft.com/office/drawing/2014/main" id="{07BC33CD-5401-DA98-80CC-26468962B1FE}"/>
                </a:ext>
              </a:extLst>
            </p:cNvPr>
            <p:cNvSpPr txBox="1">
              <a:spLocks/>
            </p:cNvSpPr>
            <p:nvPr/>
          </p:nvSpPr>
          <p:spPr>
            <a:xfrm>
              <a:off x="46250" y="2104639"/>
              <a:ext cx="4332620" cy="327710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rPr>
                <a:t>Morphology</a:t>
              </a:r>
            </a:p>
            <a:p>
              <a:pPr>
                <a:spcBef>
                  <a:spcPts val="900"/>
                </a:spcBef>
              </a:pPr>
              <a:r>
                <a:rPr lang="en-US" sz="1400" dirty="0">
                  <a:latin typeface="Arial" panose="020B0604020202020204" pitchFamily="34" charset="0"/>
                  <a:cs typeface="Arial" panose="020B0604020202020204" pitchFamily="34" charset="0"/>
                  <a:sym typeface="Wingdings" pitchFamily="2" charset="2"/>
                </a:rPr>
                <a:t>Word Segmentation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Part-of-Speech Tagging</a:t>
              </a:r>
            </a:p>
            <a:p>
              <a:pPr>
                <a:spcBef>
                  <a:spcPts val="900"/>
                </a:spcBef>
              </a:pPr>
              <a:r>
                <a:rPr lang="en-US" sz="1400" dirty="0">
                  <a:latin typeface="Arial" panose="020B0604020202020204" pitchFamily="34" charset="0"/>
                  <a:cs typeface="Arial" panose="020B0604020202020204" pitchFamily="34" charset="0"/>
                  <a:sym typeface="Wingdings" pitchFamily="2" charset="2"/>
                </a:rPr>
                <a:t>Parsing</a:t>
              </a:r>
            </a:p>
            <a:p>
              <a:pPr>
                <a:spcBef>
                  <a:spcPts val="900"/>
                </a:spcBef>
              </a:pPr>
              <a:r>
                <a:rPr lang="en-US" sz="1400" dirty="0">
                  <a:latin typeface="Arial" panose="020B0604020202020204" pitchFamily="34" charset="0"/>
                  <a:cs typeface="Arial" panose="020B0604020202020204" pitchFamily="34" charset="0"/>
                  <a:sym typeface="Wingdings" pitchFamily="2" charset="2"/>
                </a:rPr>
                <a:t>	Constituency</a:t>
              </a:r>
            </a:p>
            <a:p>
              <a:pPr>
                <a:spcBef>
                  <a:spcPts val="900"/>
                </a:spcBef>
              </a:pPr>
              <a:r>
                <a:rPr lang="en-US" sz="1400" dirty="0">
                  <a:latin typeface="Arial" panose="020B0604020202020204" pitchFamily="34" charset="0"/>
                  <a:cs typeface="Arial" panose="020B0604020202020204" pitchFamily="34" charset="0"/>
                  <a:sym typeface="Wingdings" pitchFamily="2" charset="2"/>
                </a:rPr>
                <a:t>	Dependency</a:t>
              </a: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p:txBody>
        </p:sp>
        <p:sp>
          <p:nvSpPr>
            <p:cNvPr id="6" name="Content Placeholder 2">
              <a:extLst>
                <a:ext uri="{FF2B5EF4-FFF2-40B4-BE49-F238E27FC236}">
                  <a16:creationId xmlns:a16="http://schemas.microsoft.com/office/drawing/2014/main" id="{F872E910-4B18-1446-34E8-B26534914A52}"/>
                </a:ext>
              </a:extLst>
            </p:cNvPr>
            <p:cNvSpPr txBox="1">
              <a:spLocks/>
            </p:cNvSpPr>
            <p:nvPr/>
          </p:nvSpPr>
          <p:spPr>
            <a:xfrm>
              <a:off x="46251" y="1707029"/>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Syntax</a:t>
              </a:r>
            </a:p>
          </p:txBody>
        </p:sp>
        <p:sp>
          <p:nvSpPr>
            <p:cNvPr id="7" name="Content Placeholder 2">
              <a:extLst>
                <a:ext uri="{FF2B5EF4-FFF2-40B4-BE49-F238E27FC236}">
                  <a16:creationId xmlns:a16="http://schemas.microsoft.com/office/drawing/2014/main" id="{DB7B78E3-328A-2ABB-6F4B-B2F5203664AE}"/>
                </a:ext>
              </a:extLst>
            </p:cNvPr>
            <p:cNvSpPr txBox="1">
              <a:spLocks/>
            </p:cNvSpPr>
            <p:nvPr/>
          </p:nvSpPr>
          <p:spPr>
            <a:xfrm>
              <a:off x="4488151" y="2090613"/>
              <a:ext cx="4332620" cy="383091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sym typeface="Wingdings" pitchFamily="2" charset="2"/>
                </a:rPr>
                <a:t>Sentiment Analysis</a:t>
              </a:r>
            </a:p>
            <a:p>
              <a:pPr>
                <a:spcBef>
                  <a:spcPts val="900"/>
                </a:spcBef>
              </a:pPr>
              <a:r>
                <a:rPr lang="en-US" sz="1400" dirty="0">
                  <a:latin typeface="Arial" panose="020B0604020202020204" pitchFamily="34" charset="0"/>
                  <a:cs typeface="Arial" panose="020B0604020202020204" pitchFamily="34" charset="0"/>
                  <a:sym typeface="Wingdings" pitchFamily="2" charset="2"/>
                </a:rPr>
                <a:t>Topic Modelling</a:t>
              </a:r>
            </a:p>
            <a:p>
              <a:pPr>
                <a:spcBef>
                  <a:spcPts val="900"/>
                </a:spcBef>
              </a:pPr>
              <a:r>
                <a:rPr lang="en-US" sz="1400" dirty="0">
                  <a:latin typeface="Arial" panose="020B0604020202020204" pitchFamily="34" charset="0"/>
                  <a:cs typeface="Arial" panose="020B0604020202020204" pitchFamily="34" charset="0"/>
                  <a:sym typeface="Wingdings" pitchFamily="2" charset="2"/>
                </a:rPr>
                <a:t>Named Entity Recognition (NER)</a:t>
              </a:r>
            </a:p>
            <a:p>
              <a:pPr>
                <a:spcBef>
                  <a:spcPts val="900"/>
                </a:spcBef>
              </a:pPr>
              <a:r>
                <a:rPr lang="en-US" sz="1400" dirty="0">
                  <a:latin typeface="Arial" panose="020B0604020202020204" pitchFamily="34" charset="0"/>
                  <a:cs typeface="Arial" panose="020B0604020202020204" pitchFamily="34" charset="0"/>
                  <a:sym typeface="Wingdings" pitchFamily="2" charset="2"/>
                </a:rPr>
                <a:t>Relation Extraction</a:t>
              </a:r>
            </a:p>
            <a:p>
              <a:pPr>
                <a:spcBef>
                  <a:spcPts val="900"/>
                </a:spcBef>
              </a:pPr>
              <a:r>
                <a:rPr lang="en-US" sz="1400" dirty="0">
                  <a:latin typeface="Arial" panose="020B0604020202020204" pitchFamily="34" charset="0"/>
                  <a:cs typeface="Arial" panose="020B0604020202020204" pitchFamily="34" charset="0"/>
                  <a:sym typeface="Wingdings" pitchFamily="2" charset="2"/>
                </a:rPr>
                <a:t>Word Sense Disambiguation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Natural Language Understanding (NLU)</a:t>
              </a:r>
            </a:p>
            <a:p>
              <a:pPr>
                <a:spcBef>
                  <a:spcPts val="900"/>
                </a:spcBef>
              </a:pPr>
              <a:r>
                <a:rPr lang="en-US" sz="1400" dirty="0">
                  <a:latin typeface="Arial" panose="020B0604020202020204" pitchFamily="34" charset="0"/>
                  <a:cs typeface="Arial" panose="020B0604020202020204" pitchFamily="34" charset="0"/>
                  <a:sym typeface="Wingdings" pitchFamily="2" charset="2"/>
                </a:rPr>
                <a:t>Natural Language Generation (NLG)</a:t>
              </a:r>
            </a:p>
            <a:p>
              <a:pPr>
                <a:spcBef>
                  <a:spcPts val="900"/>
                </a:spcBef>
              </a:pPr>
              <a:r>
                <a:rPr lang="en-US" sz="1400" dirty="0">
                  <a:latin typeface="Arial" panose="020B0604020202020204" pitchFamily="34" charset="0"/>
                  <a:cs typeface="Arial" panose="020B0604020202020204" pitchFamily="34" charset="0"/>
                  <a:sym typeface="Wingdings" pitchFamily="2" charset="2"/>
                </a:rPr>
                <a:t>Machine Translation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Entailment</a:t>
              </a:r>
            </a:p>
            <a:p>
              <a:pPr>
                <a:spcBef>
                  <a:spcPts val="900"/>
                </a:spcBef>
              </a:pPr>
              <a:r>
                <a:rPr lang="en-US" sz="1400" dirty="0">
                  <a:latin typeface="Arial" panose="020B0604020202020204" pitchFamily="34" charset="0"/>
                  <a:cs typeface="Arial" panose="020B0604020202020204" pitchFamily="34" charset="0"/>
                  <a:sym typeface="Wingdings" pitchFamily="2" charset="2"/>
                </a:rPr>
                <a:t>Question Answering</a:t>
              </a:r>
            </a:p>
            <a:p>
              <a:pPr>
                <a:spcBef>
                  <a:spcPts val="900"/>
                </a:spcBef>
              </a:pPr>
              <a:r>
                <a:rPr lang="en-US" sz="1400" dirty="0">
                  <a:latin typeface="Arial" panose="020B0604020202020204" pitchFamily="34" charset="0"/>
                  <a:cs typeface="Arial" panose="020B0604020202020204" pitchFamily="34" charset="0"/>
                  <a:sym typeface="Wingdings" pitchFamily="2" charset="2"/>
                </a:rPr>
                <a:t>Language Modelling</a:t>
              </a: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p:txBody>
        </p:sp>
        <p:sp>
          <p:nvSpPr>
            <p:cNvPr id="8" name="Content Placeholder 2">
              <a:extLst>
                <a:ext uri="{FF2B5EF4-FFF2-40B4-BE49-F238E27FC236}">
                  <a16:creationId xmlns:a16="http://schemas.microsoft.com/office/drawing/2014/main" id="{0CE35DBE-879D-983C-0795-BD5DC9B8B3BC}"/>
                </a:ext>
              </a:extLst>
            </p:cNvPr>
            <p:cNvSpPr txBox="1">
              <a:spLocks/>
            </p:cNvSpPr>
            <p:nvPr/>
          </p:nvSpPr>
          <p:spPr>
            <a:xfrm>
              <a:off x="4485142" y="1683214"/>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Semantics</a:t>
              </a:r>
            </a:p>
          </p:txBody>
        </p:sp>
        <p:sp>
          <p:nvSpPr>
            <p:cNvPr id="9" name="Content Placeholder 2">
              <a:extLst>
                <a:ext uri="{FF2B5EF4-FFF2-40B4-BE49-F238E27FC236}">
                  <a16:creationId xmlns:a16="http://schemas.microsoft.com/office/drawing/2014/main" id="{9AFA09D9-35C7-84E3-8743-8F928C6E5B3D}"/>
                </a:ext>
              </a:extLst>
            </p:cNvPr>
            <p:cNvSpPr txBox="1">
              <a:spLocks/>
            </p:cNvSpPr>
            <p:nvPr/>
          </p:nvSpPr>
          <p:spPr>
            <a:xfrm>
              <a:off x="46251" y="4445532"/>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Discourse</a:t>
              </a:r>
            </a:p>
          </p:txBody>
        </p:sp>
        <p:sp>
          <p:nvSpPr>
            <p:cNvPr id="10" name="Content Placeholder 2">
              <a:extLst>
                <a:ext uri="{FF2B5EF4-FFF2-40B4-BE49-F238E27FC236}">
                  <a16:creationId xmlns:a16="http://schemas.microsoft.com/office/drawing/2014/main" id="{AAAB2D2D-2104-8A35-0D22-1446E5334788}"/>
                </a:ext>
              </a:extLst>
            </p:cNvPr>
            <p:cNvSpPr txBox="1">
              <a:spLocks/>
            </p:cNvSpPr>
            <p:nvPr/>
          </p:nvSpPr>
          <p:spPr>
            <a:xfrm>
              <a:off x="46250" y="4843141"/>
              <a:ext cx="4332620" cy="86510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sym typeface="Wingdings" pitchFamily="2" charset="2"/>
                </a:rPr>
                <a:t>Summarization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Coreference Resolution</a:t>
              </a:r>
            </a:p>
          </p:txBody>
        </p:sp>
      </p:grpSp>
      <p:sp>
        <p:nvSpPr>
          <p:cNvPr id="11" name="TextBox 10">
            <a:extLst>
              <a:ext uri="{FF2B5EF4-FFF2-40B4-BE49-F238E27FC236}">
                <a16:creationId xmlns:a16="http://schemas.microsoft.com/office/drawing/2014/main" id="{AFDDE211-EB9C-9595-3890-597F0D4AEB7B}"/>
              </a:ext>
            </a:extLst>
          </p:cNvPr>
          <p:cNvSpPr txBox="1"/>
          <p:nvPr/>
        </p:nvSpPr>
        <p:spPr>
          <a:xfrm>
            <a:off x="3230169" y="6539984"/>
            <a:ext cx="2683662" cy="200055"/>
          </a:xfrm>
          <a:prstGeom prst="rect">
            <a:avLst/>
          </a:prstGeom>
          <a:noFill/>
        </p:spPr>
        <p:txBody>
          <a:bodyPr wrap="square">
            <a:spAutoFit/>
          </a:bodyPr>
          <a:lstStyle/>
          <a:p>
            <a:pPr algn="ctr"/>
            <a:r>
              <a:rPr lang="en-US" sz="700" dirty="0">
                <a:latin typeface="Arial" panose="020B0604020202020204" pitchFamily="34" charset="0"/>
                <a:cs typeface="Arial" panose="020B0604020202020204" pitchFamily="34" charset="0"/>
              </a:rPr>
              <a:t>Adapted from Chris Tanner’s CS287 Lecture Slides.</a:t>
            </a:r>
          </a:p>
        </p:txBody>
      </p:sp>
    </p:spTree>
    <p:extLst>
      <p:ext uri="{BB962C8B-B14F-4D97-AF65-F5344CB8AC3E}">
        <p14:creationId xmlns:p14="http://schemas.microsoft.com/office/powerpoint/2010/main" val="1669475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4F907A-D052-8F06-2AAF-D306A4D2C920}"/>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400" b="1" dirty="0">
                <a:solidFill>
                  <a:schemeClr val="bg1"/>
                </a:solidFill>
                <a:latin typeface="Arial" panose="020B0604020202020204" pitchFamily="34" charset="0"/>
                <a:cs typeface="Arial" panose="020B0604020202020204" pitchFamily="34" charset="0"/>
              </a:rPr>
              <a:t>Lesson 1: NLP Tasks &amp; Terminology; Preprocessing</a:t>
            </a:r>
          </a:p>
        </p:txBody>
      </p:sp>
      <p:sp>
        <p:nvSpPr>
          <p:cNvPr id="3" name="Content Placeholder 1">
            <a:extLst>
              <a:ext uri="{FF2B5EF4-FFF2-40B4-BE49-F238E27FC236}">
                <a16:creationId xmlns:a16="http://schemas.microsoft.com/office/drawing/2014/main" id="{226F7D33-41C8-B686-BFFB-C3AB97CAA9DA}"/>
              </a:ext>
            </a:extLst>
          </p:cNvPr>
          <p:cNvSpPr txBox="1">
            <a:spLocks/>
          </p:cNvSpPr>
          <p:nvPr/>
        </p:nvSpPr>
        <p:spPr>
          <a:xfrm>
            <a:off x="278296" y="1325217"/>
            <a:ext cx="8547652" cy="528761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b="1" dirty="0"/>
              <a:t>Common NLP Tasks</a:t>
            </a:r>
            <a:endParaRPr lang="en-US" b="1" dirty="0"/>
          </a:p>
        </p:txBody>
      </p:sp>
      <p:grpSp>
        <p:nvGrpSpPr>
          <p:cNvPr id="4" name="Group 3">
            <a:extLst>
              <a:ext uri="{FF2B5EF4-FFF2-40B4-BE49-F238E27FC236}">
                <a16:creationId xmlns:a16="http://schemas.microsoft.com/office/drawing/2014/main" id="{8E816A87-7AE1-31B1-C609-1F233EFDA45A}"/>
              </a:ext>
            </a:extLst>
          </p:cNvPr>
          <p:cNvGrpSpPr/>
          <p:nvPr/>
        </p:nvGrpSpPr>
        <p:grpSpPr>
          <a:xfrm>
            <a:off x="579081" y="2114825"/>
            <a:ext cx="8774521" cy="4238312"/>
            <a:chOff x="46250" y="1683214"/>
            <a:chExt cx="8774521" cy="4238312"/>
          </a:xfrm>
        </p:grpSpPr>
        <p:sp>
          <p:nvSpPr>
            <p:cNvPr id="5" name="Content Placeholder 2">
              <a:extLst>
                <a:ext uri="{FF2B5EF4-FFF2-40B4-BE49-F238E27FC236}">
                  <a16:creationId xmlns:a16="http://schemas.microsoft.com/office/drawing/2014/main" id="{07BC33CD-5401-DA98-80CC-26468962B1FE}"/>
                </a:ext>
              </a:extLst>
            </p:cNvPr>
            <p:cNvSpPr txBox="1">
              <a:spLocks/>
            </p:cNvSpPr>
            <p:nvPr/>
          </p:nvSpPr>
          <p:spPr>
            <a:xfrm>
              <a:off x="46250" y="2104639"/>
              <a:ext cx="4332620" cy="327710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rPr>
                <a:t>Morphology</a:t>
              </a:r>
            </a:p>
            <a:p>
              <a:pPr>
                <a:spcBef>
                  <a:spcPts val="900"/>
                </a:spcBef>
              </a:pPr>
              <a:r>
                <a:rPr lang="en-US" sz="1400" dirty="0">
                  <a:latin typeface="Arial" panose="020B0604020202020204" pitchFamily="34" charset="0"/>
                  <a:cs typeface="Arial" panose="020B0604020202020204" pitchFamily="34" charset="0"/>
                  <a:sym typeface="Wingdings" pitchFamily="2" charset="2"/>
                </a:rPr>
                <a:t>Word Segmentation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Part-of-Speech Tagging</a:t>
              </a:r>
            </a:p>
            <a:p>
              <a:pPr>
                <a:spcBef>
                  <a:spcPts val="900"/>
                </a:spcBef>
              </a:pPr>
              <a:r>
                <a:rPr lang="en-US" sz="1400" dirty="0">
                  <a:latin typeface="Arial" panose="020B0604020202020204" pitchFamily="34" charset="0"/>
                  <a:cs typeface="Arial" panose="020B0604020202020204" pitchFamily="34" charset="0"/>
                  <a:sym typeface="Wingdings" pitchFamily="2" charset="2"/>
                </a:rPr>
                <a:t>Parsing</a:t>
              </a:r>
            </a:p>
            <a:p>
              <a:pPr>
                <a:spcBef>
                  <a:spcPts val="900"/>
                </a:spcBef>
              </a:pPr>
              <a:r>
                <a:rPr lang="en-US" sz="1400" dirty="0">
                  <a:latin typeface="Arial" panose="020B0604020202020204" pitchFamily="34" charset="0"/>
                  <a:cs typeface="Arial" panose="020B0604020202020204" pitchFamily="34" charset="0"/>
                  <a:sym typeface="Wingdings" pitchFamily="2" charset="2"/>
                </a:rPr>
                <a:t>	Constituency</a:t>
              </a:r>
            </a:p>
            <a:p>
              <a:pPr>
                <a:spcBef>
                  <a:spcPts val="900"/>
                </a:spcBef>
              </a:pPr>
              <a:r>
                <a:rPr lang="en-US" sz="1400" dirty="0">
                  <a:latin typeface="Arial" panose="020B0604020202020204" pitchFamily="34" charset="0"/>
                  <a:cs typeface="Arial" panose="020B0604020202020204" pitchFamily="34" charset="0"/>
                  <a:sym typeface="Wingdings" pitchFamily="2" charset="2"/>
                </a:rPr>
                <a:t>	Dependency</a:t>
              </a: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p:txBody>
        </p:sp>
        <p:sp>
          <p:nvSpPr>
            <p:cNvPr id="6" name="Content Placeholder 2">
              <a:extLst>
                <a:ext uri="{FF2B5EF4-FFF2-40B4-BE49-F238E27FC236}">
                  <a16:creationId xmlns:a16="http://schemas.microsoft.com/office/drawing/2014/main" id="{F872E910-4B18-1446-34E8-B26534914A52}"/>
                </a:ext>
              </a:extLst>
            </p:cNvPr>
            <p:cNvSpPr txBox="1">
              <a:spLocks/>
            </p:cNvSpPr>
            <p:nvPr/>
          </p:nvSpPr>
          <p:spPr>
            <a:xfrm>
              <a:off x="46251" y="1707029"/>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Syntax</a:t>
              </a:r>
            </a:p>
          </p:txBody>
        </p:sp>
        <p:sp>
          <p:nvSpPr>
            <p:cNvPr id="7" name="Content Placeholder 2">
              <a:extLst>
                <a:ext uri="{FF2B5EF4-FFF2-40B4-BE49-F238E27FC236}">
                  <a16:creationId xmlns:a16="http://schemas.microsoft.com/office/drawing/2014/main" id="{DB7B78E3-328A-2ABB-6F4B-B2F5203664AE}"/>
                </a:ext>
              </a:extLst>
            </p:cNvPr>
            <p:cNvSpPr txBox="1">
              <a:spLocks/>
            </p:cNvSpPr>
            <p:nvPr/>
          </p:nvSpPr>
          <p:spPr>
            <a:xfrm>
              <a:off x="4488151" y="2090613"/>
              <a:ext cx="4332620" cy="383091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sym typeface="Wingdings" pitchFamily="2" charset="2"/>
                </a:rPr>
                <a:t>Sentiment Analysis</a:t>
              </a:r>
            </a:p>
            <a:p>
              <a:pPr>
                <a:spcBef>
                  <a:spcPts val="900"/>
                </a:spcBef>
              </a:pPr>
              <a:r>
                <a:rPr lang="en-US" sz="1400" dirty="0">
                  <a:latin typeface="Arial" panose="020B0604020202020204" pitchFamily="34" charset="0"/>
                  <a:cs typeface="Arial" panose="020B0604020202020204" pitchFamily="34" charset="0"/>
                  <a:sym typeface="Wingdings" pitchFamily="2" charset="2"/>
                </a:rPr>
                <a:t>Topic Modelling</a:t>
              </a:r>
            </a:p>
            <a:p>
              <a:pPr>
                <a:spcBef>
                  <a:spcPts val="900"/>
                </a:spcBef>
              </a:pPr>
              <a:r>
                <a:rPr lang="en-US" sz="1400" dirty="0">
                  <a:latin typeface="Arial" panose="020B0604020202020204" pitchFamily="34" charset="0"/>
                  <a:cs typeface="Arial" panose="020B0604020202020204" pitchFamily="34" charset="0"/>
                  <a:sym typeface="Wingdings" pitchFamily="2" charset="2"/>
                </a:rPr>
                <a:t>Named Entity Recognition (NER)</a:t>
              </a:r>
            </a:p>
            <a:p>
              <a:pPr>
                <a:spcBef>
                  <a:spcPts val="900"/>
                </a:spcBef>
              </a:pPr>
              <a:r>
                <a:rPr lang="en-US" sz="1400" dirty="0">
                  <a:latin typeface="Arial" panose="020B0604020202020204" pitchFamily="34" charset="0"/>
                  <a:cs typeface="Arial" panose="020B0604020202020204" pitchFamily="34" charset="0"/>
                  <a:sym typeface="Wingdings" pitchFamily="2" charset="2"/>
                </a:rPr>
                <a:t>Relation Extraction</a:t>
              </a:r>
            </a:p>
            <a:p>
              <a:pPr>
                <a:spcBef>
                  <a:spcPts val="900"/>
                </a:spcBef>
              </a:pPr>
              <a:r>
                <a:rPr lang="en-US" sz="1400" dirty="0">
                  <a:latin typeface="Arial" panose="020B0604020202020204" pitchFamily="34" charset="0"/>
                  <a:cs typeface="Arial" panose="020B0604020202020204" pitchFamily="34" charset="0"/>
                  <a:sym typeface="Wingdings" pitchFamily="2" charset="2"/>
                </a:rPr>
                <a:t>Word Sense Disambiguation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Natural Language Understanding (NLU)</a:t>
              </a:r>
            </a:p>
            <a:p>
              <a:pPr>
                <a:spcBef>
                  <a:spcPts val="900"/>
                </a:spcBef>
              </a:pPr>
              <a:r>
                <a:rPr lang="en-US" sz="1400" dirty="0">
                  <a:latin typeface="Arial" panose="020B0604020202020204" pitchFamily="34" charset="0"/>
                  <a:cs typeface="Arial" panose="020B0604020202020204" pitchFamily="34" charset="0"/>
                  <a:sym typeface="Wingdings" pitchFamily="2" charset="2"/>
                </a:rPr>
                <a:t>Natural Language Generation (NLG)</a:t>
              </a:r>
            </a:p>
            <a:p>
              <a:pPr>
                <a:spcBef>
                  <a:spcPts val="900"/>
                </a:spcBef>
              </a:pPr>
              <a:r>
                <a:rPr lang="en-US" sz="1400" dirty="0">
                  <a:latin typeface="Arial" panose="020B0604020202020204" pitchFamily="34" charset="0"/>
                  <a:cs typeface="Arial" panose="020B0604020202020204" pitchFamily="34" charset="0"/>
                  <a:sym typeface="Wingdings" pitchFamily="2" charset="2"/>
                </a:rPr>
                <a:t>Machine Translation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Entailment</a:t>
              </a:r>
            </a:p>
            <a:p>
              <a:pPr>
                <a:spcBef>
                  <a:spcPts val="900"/>
                </a:spcBef>
              </a:pPr>
              <a:r>
                <a:rPr lang="en-US" sz="1400" dirty="0">
                  <a:latin typeface="Arial" panose="020B0604020202020204" pitchFamily="34" charset="0"/>
                  <a:cs typeface="Arial" panose="020B0604020202020204" pitchFamily="34" charset="0"/>
                  <a:sym typeface="Wingdings" pitchFamily="2" charset="2"/>
                </a:rPr>
                <a:t>Question Answering</a:t>
              </a:r>
            </a:p>
            <a:p>
              <a:pPr>
                <a:spcBef>
                  <a:spcPts val="900"/>
                </a:spcBef>
              </a:pPr>
              <a:r>
                <a:rPr lang="en-US" sz="1400" dirty="0">
                  <a:latin typeface="Arial" panose="020B0604020202020204" pitchFamily="34" charset="0"/>
                  <a:cs typeface="Arial" panose="020B0604020202020204" pitchFamily="34" charset="0"/>
                  <a:sym typeface="Wingdings" pitchFamily="2" charset="2"/>
                </a:rPr>
                <a:t>Language Modelling</a:t>
              </a: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p:txBody>
        </p:sp>
        <p:sp>
          <p:nvSpPr>
            <p:cNvPr id="8" name="Content Placeholder 2">
              <a:extLst>
                <a:ext uri="{FF2B5EF4-FFF2-40B4-BE49-F238E27FC236}">
                  <a16:creationId xmlns:a16="http://schemas.microsoft.com/office/drawing/2014/main" id="{0CE35DBE-879D-983C-0795-BD5DC9B8B3BC}"/>
                </a:ext>
              </a:extLst>
            </p:cNvPr>
            <p:cNvSpPr txBox="1">
              <a:spLocks/>
            </p:cNvSpPr>
            <p:nvPr/>
          </p:nvSpPr>
          <p:spPr>
            <a:xfrm>
              <a:off x="4485142" y="1683214"/>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Semantics</a:t>
              </a:r>
            </a:p>
          </p:txBody>
        </p:sp>
        <p:sp>
          <p:nvSpPr>
            <p:cNvPr id="9" name="Content Placeholder 2">
              <a:extLst>
                <a:ext uri="{FF2B5EF4-FFF2-40B4-BE49-F238E27FC236}">
                  <a16:creationId xmlns:a16="http://schemas.microsoft.com/office/drawing/2014/main" id="{9AFA09D9-35C7-84E3-8743-8F928C6E5B3D}"/>
                </a:ext>
              </a:extLst>
            </p:cNvPr>
            <p:cNvSpPr txBox="1">
              <a:spLocks/>
            </p:cNvSpPr>
            <p:nvPr/>
          </p:nvSpPr>
          <p:spPr>
            <a:xfrm>
              <a:off x="46251" y="4445532"/>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Discourse</a:t>
              </a:r>
            </a:p>
          </p:txBody>
        </p:sp>
        <p:sp>
          <p:nvSpPr>
            <p:cNvPr id="10" name="Content Placeholder 2">
              <a:extLst>
                <a:ext uri="{FF2B5EF4-FFF2-40B4-BE49-F238E27FC236}">
                  <a16:creationId xmlns:a16="http://schemas.microsoft.com/office/drawing/2014/main" id="{AAAB2D2D-2104-8A35-0D22-1446E5334788}"/>
                </a:ext>
              </a:extLst>
            </p:cNvPr>
            <p:cNvSpPr txBox="1">
              <a:spLocks/>
            </p:cNvSpPr>
            <p:nvPr/>
          </p:nvSpPr>
          <p:spPr>
            <a:xfrm>
              <a:off x="46250" y="4843141"/>
              <a:ext cx="4332620" cy="86510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sym typeface="Wingdings" pitchFamily="2" charset="2"/>
                </a:rPr>
                <a:t>Summarization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Coreference Resolution</a:t>
              </a:r>
            </a:p>
          </p:txBody>
        </p:sp>
      </p:grpSp>
      <p:sp>
        <p:nvSpPr>
          <p:cNvPr id="11" name="TextBox 10">
            <a:extLst>
              <a:ext uri="{FF2B5EF4-FFF2-40B4-BE49-F238E27FC236}">
                <a16:creationId xmlns:a16="http://schemas.microsoft.com/office/drawing/2014/main" id="{AFDDE211-EB9C-9595-3890-597F0D4AEB7B}"/>
              </a:ext>
            </a:extLst>
          </p:cNvPr>
          <p:cNvSpPr txBox="1"/>
          <p:nvPr/>
        </p:nvSpPr>
        <p:spPr>
          <a:xfrm>
            <a:off x="3230169" y="6539984"/>
            <a:ext cx="2683662" cy="200055"/>
          </a:xfrm>
          <a:prstGeom prst="rect">
            <a:avLst/>
          </a:prstGeom>
          <a:noFill/>
        </p:spPr>
        <p:txBody>
          <a:bodyPr wrap="square">
            <a:spAutoFit/>
          </a:bodyPr>
          <a:lstStyle/>
          <a:p>
            <a:pPr algn="ctr"/>
            <a:r>
              <a:rPr lang="en-US" sz="700" dirty="0">
                <a:latin typeface="Arial" panose="020B0604020202020204" pitchFamily="34" charset="0"/>
                <a:cs typeface="Arial" panose="020B0604020202020204" pitchFamily="34" charset="0"/>
              </a:rPr>
              <a:t>Adapted from Chris Tanner’s CS287 Lecture Slides.</a:t>
            </a:r>
          </a:p>
        </p:txBody>
      </p:sp>
      <p:sp>
        <p:nvSpPr>
          <p:cNvPr id="12" name="Rectangle 11">
            <a:extLst>
              <a:ext uri="{FF2B5EF4-FFF2-40B4-BE49-F238E27FC236}">
                <a16:creationId xmlns:a16="http://schemas.microsoft.com/office/drawing/2014/main" id="{67682B07-78A2-B43E-F268-A574766FF341}"/>
              </a:ext>
            </a:extLst>
          </p:cNvPr>
          <p:cNvSpPr/>
          <p:nvPr/>
        </p:nvSpPr>
        <p:spPr>
          <a:xfrm>
            <a:off x="4135275" y="2839029"/>
            <a:ext cx="4105273" cy="3265752"/>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7DD810EA-0061-FAA0-4CE4-9BADB5902684}"/>
              </a:ext>
            </a:extLst>
          </p:cNvPr>
          <p:cNvSpPr/>
          <p:nvPr/>
        </p:nvSpPr>
        <p:spPr>
          <a:xfrm>
            <a:off x="609380" y="2021323"/>
            <a:ext cx="2343150" cy="4080868"/>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DDFEBDE-87B2-DE10-65DC-2FD2DE4DB465}"/>
              </a:ext>
            </a:extLst>
          </p:cNvPr>
          <p:cNvSpPr/>
          <p:nvPr/>
        </p:nvSpPr>
        <p:spPr>
          <a:xfrm>
            <a:off x="4596466" y="2819251"/>
            <a:ext cx="3763736" cy="273844"/>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D533380A-D2C2-329B-8397-4944A5C37EF9}"/>
              </a:ext>
            </a:extLst>
          </p:cNvPr>
          <p:cNvSpPr/>
          <p:nvPr/>
        </p:nvSpPr>
        <p:spPr>
          <a:xfrm>
            <a:off x="4997923" y="2532372"/>
            <a:ext cx="1724021" cy="279103"/>
          </a:xfrm>
          <a:prstGeom prst="rect">
            <a:avLst/>
          </a:prstGeom>
          <a:noFill/>
          <a:ln w="38100">
            <a:solidFill>
              <a:srgbClr val="003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ular Callout 9">
            <a:extLst>
              <a:ext uri="{FF2B5EF4-FFF2-40B4-BE49-F238E27FC236}">
                <a16:creationId xmlns:a16="http://schemas.microsoft.com/office/drawing/2014/main" id="{B3BC1D16-6628-EA43-A4E6-BFCEAFA28CBF}"/>
              </a:ext>
            </a:extLst>
          </p:cNvPr>
          <p:cNvSpPr/>
          <p:nvPr/>
        </p:nvSpPr>
        <p:spPr>
          <a:xfrm rot="10800000">
            <a:off x="2802869" y="2837288"/>
            <a:ext cx="5328269" cy="2696920"/>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7399" h="6686564">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1672035" y="5911868"/>
                </a:lnTo>
                <a:lnTo>
                  <a:pt x="1379252" y="5894227"/>
                </a:lnTo>
                <a:lnTo>
                  <a:pt x="1229621" y="6686564"/>
                </a:lnTo>
                <a:lnTo>
                  <a:pt x="1223239" y="6651981"/>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ABA97556-CF1C-FB7D-8F32-3A989C7AEB7D}"/>
              </a:ext>
            </a:extLst>
          </p:cNvPr>
          <p:cNvGrpSpPr/>
          <p:nvPr/>
        </p:nvGrpSpPr>
        <p:grpSpPr>
          <a:xfrm>
            <a:off x="3076995" y="3507354"/>
            <a:ext cx="4892213" cy="1665992"/>
            <a:chOff x="3252573" y="3029677"/>
            <a:chExt cx="4892213" cy="1665992"/>
          </a:xfrm>
        </p:grpSpPr>
        <p:sp>
          <p:nvSpPr>
            <p:cNvPr id="17" name="Content Placeholder 2">
              <a:extLst>
                <a:ext uri="{FF2B5EF4-FFF2-40B4-BE49-F238E27FC236}">
                  <a16:creationId xmlns:a16="http://schemas.microsoft.com/office/drawing/2014/main" id="{4109BC58-567A-73F6-673E-897517350951}"/>
                </a:ext>
              </a:extLst>
            </p:cNvPr>
            <p:cNvSpPr txBox="1">
              <a:spLocks/>
            </p:cNvSpPr>
            <p:nvPr/>
          </p:nvSpPr>
          <p:spPr>
            <a:xfrm>
              <a:off x="3285942" y="3029677"/>
              <a:ext cx="4858844" cy="166599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125"/>
                </a:spcBef>
              </a:pPr>
              <a:r>
                <a:rPr lang="en-US" sz="1200" dirty="0">
                  <a:latin typeface="Arial" panose="020B0604020202020204" pitchFamily="34" charset="0"/>
                  <a:cs typeface="Arial" panose="020B0604020202020204" pitchFamily="34" charset="0"/>
                </a:rPr>
                <a:t>Really slow wait. Took forever to get food.</a:t>
              </a:r>
            </a:p>
            <a:p>
              <a:pPr>
                <a:lnSpc>
                  <a:spcPct val="150000"/>
                </a:lnSpc>
                <a:spcBef>
                  <a:spcPts val="1125"/>
                </a:spcBef>
              </a:pPr>
              <a:r>
                <a:rPr lang="en-US" sz="1200" dirty="0">
                  <a:latin typeface="Arial" panose="020B0604020202020204" pitchFamily="34" charset="0"/>
                  <a:cs typeface="Arial" panose="020B0604020202020204" pitchFamily="34" charset="0"/>
                </a:rPr>
                <a:t>Freshest ingredients ever. New favorite restaurant. Will be back!</a:t>
              </a:r>
            </a:p>
            <a:p>
              <a:pPr>
                <a:lnSpc>
                  <a:spcPct val="150000"/>
                </a:lnSpc>
                <a:spcBef>
                  <a:spcPts val="1125"/>
                </a:spcBef>
              </a:pPr>
              <a:r>
                <a:rPr lang="en-US" sz="1200" dirty="0">
                  <a:latin typeface="Arial" panose="020B0604020202020204" pitchFamily="34" charset="0"/>
                  <a:cs typeface="Arial" panose="020B0604020202020204" pitchFamily="34" charset="0"/>
                </a:rPr>
                <a:t>Found a hair in the food. Horrible.</a:t>
              </a:r>
            </a:p>
            <a:p>
              <a:pPr>
                <a:lnSpc>
                  <a:spcPct val="150000"/>
                </a:lnSpc>
                <a:spcBef>
                  <a:spcPts val="1125"/>
                </a:spcBef>
              </a:pPr>
              <a:r>
                <a:rPr lang="en-US" sz="1200" dirty="0">
                  <a:latin typeface="Arial" panose="020B0604020202020204" pitchFamily="34" charset="0"/>
                  <a:cs typeface="Arial" panose="020B0604020202020204" pitchFamily="34" charset="0"/>
                </a:rPr>
                <a:t>Waited 6 months to get a reservation at this place. Totally worth it.</a:t>
              </a:r>
            </a:p>
          </p:txBody>
        </p:sp>
        <p:pic>
          <p:nvPicPr>
            <p:cNvPr id="18" name="Picture 17">
              <a:extLst>
                <a:ext uri="{FF2B5EF4-FFF2-40B4-BE49-F238E27FC236}">
                  <a16:creationId xmlns:a16="http://schemas.microsoft.com/office/drawing/2014/main" id="{0D46679D-01BD-0EA4-C049-547FA9E2C186}"/>
                </a:ext>
              </a:extLst>
            </p:cNvPr>
            <p:cNvPicPr>
              <a:picLocks noChangeAspect="1"/>
            </p:cNvPicPr>
            <p:nvPr/>
          </p:nvPicPr>
          <p:blipFill>
            <a:blip r:embed="rId3"/>
            <a:stretch>
              <a:fillRect/>
            </a:stretch>
          </p:blipFill>
          <p:spPr>
            <a:xfrm>
              <a:off x="3252574" y="4371379"/>
              <a:ext cx="242128" cy="236842"/>
            </a:xfrm>
            <a:prstGeom prst="rect">
              <a:avLst/>
            </a:prstGeom>
          </p:spPr>
        </p:pic>
        <p:pic>
          <p:nvPicPr>
            <p:cNvPr id="19" name="Picture 18">
              <a:extLst>
                <a:ext uri="{FF2B5EF4-FFF2-40B4-BE49-F238E27FC236}">
                  <a16:creationId xmlns:a16="http://schemas.microsoft.com/office/drawing/2014/main" id="{9E7B059E-9E74-9632-2FB7-18CF06F45548}"/>
                </a:ext>
              </a:extLst>
            </p:cNvPr>
            <p:cNvPicPr>
              <a:picLocks noChangeAspect="1"/>
            </p:cNvPicPr>
            <p:nvPr/>
          </p:nvPicPr>
          <p:blipFill>
            <a:blip r:embed="rId3"/>
            <a:stretch>
              <a:fillRect/>
            </a:stretch>
          </p:blipFill>
          <p:spPr>
            <a:xfrm>
              <a:off x="3252574" y="3524291"/>
              <a:ext cx="242128" cy="236842"/>
            </a:xfrm>
            <a:prstGeom prst="rect">
              <a:avLst/>
            </a:prstGeom>
          </p:spPr>
        </p:pic>
        <p:pic>
          <p:nvPicPr>
            <p:cNvPr id="20" name="Picture 19">
              <a:extLst>
                <a:ext uri="{FF2B5EF4-FFF2-40B4-BE49-F238E27FC236}">
                  <a16:creationId xmlns:a16="http://schemas.microsoft.com/office/drawing/2014/main" id="{CB533D4A-5BF1-F737-3E8D-05A957FEF9AD}"/>
                </a:ext>
              </a:extLst>
            </p:cNvPr>
            <p:cNvPicPr>
              <a:picLocks noChangeAspect="1"/>
            </p:cNvPicPr>
            <p:nvPr/>
          </p:nvPicPr>
          <p:blipFill>
            <a:blip r:embed="rId4"/>
            <a:stretch>
              <a:fillRect/>
            </a:stretch>
          </p:blipFill>
          <p:spPr>
            <a:xfrm>
              <a:off x="3252573" y="3940728"/>
              <a:ext cx="242130" cy="251056"/>
            </a:xfrm>
            <a:prstGeom prst="rect">
              <a:avLst/>
            </a:prstGeom>
          </p:spPr>
        </p:pic>
        <p:pic>
          <p:nvPicPr>
            <p:cNvPr id="21" name="Picture 20">
              <a:extLst>
                <a:ext uri="{FF2B5EF4-FFF2-40B4-BE49-F238E27FC236}">
                  <a16:creationId xmlns:a16="http://schemas.microsoft.com/office/drawing/2014/main" id="{CB931215-131A-A98D-260D-309A85C1BC8C}"/>
                </a:ext>
              </a:extLst>
            </p:cNvPr>
            <p:cNvPicPr>
              <a:picLocks noChangeAspect="1"/>
            </p:cNvPicPr>
            <p:nvPr/>
          </p:nvPicPr>
          <p:blipFill>
            <a:blip r:embed="rId4"/>
            <a:stretch>
              <a:fillRect/>
            </a:stretch>
          </p:blipFill>
          <p:spPr>
            <a:xfrm>
              <a:off x="3252573" y="3093640"/>
              <a:ext cx="242130" cy="251056"/>
            </a:xfrm>
            <a:prstGeom prst="rect">
              <a:avLst/>
            </a:prstGeom>
          </p:spPr>
        </p:pic>
      </p:grpSp>
    </p:spTree>
    <p:extLst>
      <p:ext uri="{BB962C8B-B14F-4D97-AF65-F5344CB8AC3E}">
        <p14:creationId xmlns:p14="http://schemas.microsoft.com/office/powerpoint/2010/main" val="2527933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4F907A-D052-8F06-2AAF-D306A4D2C920}"/>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400" b="1" dirty="0">
                <a:solidFill>
                  <a:schemeClr val="bg1"/>
                </a:solidFill>
                <a:latin typeface="Arial" panose="020B0604020202020204" pitchFamily="34" charset="0"/>
                <a:cs typeface="Arial" panose="020B0604020202020204" pitchFamily="34" charset="0"/>
              </a:rPr>
              <a:t>Lesson 1: NLP Tasks &amp; Terminology; Preprocessing</a:t>
            </a:r>
          </a:p>
        </p:txBody>
      </p:sp>
      <p:pic>
        <p:nvPicPr>
          <p:cNvPr id="4" name="Picture 3">
            <a:extLst>
              <a:ext uri="{FF2B5EF4-FFF2-40B4-BE49-F238E27FC236}">
                <a16:creationId xmlns:a16="http://schemas.microsoft.com/office/drawing/2014/main" id="{520B7265-4058-75B6-26B0-617E7F4432D6}"/>
              </a:ext>
            </a:extLst>
          </p:cNvPr>
          <p:cNvPicPr>
            <a:picLocks noChangeAspect="1"/>
          </p:cNvPicPr>
          <p:nvPr/>
        </p:nvPicPr>
        <p:blipFill rotWithShape="1">
          <a:blip r:embed="rId3">
            <a:extLst>
              <a:ext uri="{28A0092B-C50C-407E-A947-70E740481C1C}">
                <a14:useLocalDpi xmlns:a14="http://schemas.microsoft.com/office/drawing/2010/main" val="0"/>
              </a:ext>
            </a:extLst>
          </a:blip>
          <a:srcRect l="4747"/>
          <a:stretch/>
        </p:blipFill>
        <p:spPr>
          <a:xfrm>
            <a:off x="1634236" y="2561052"/>
            <a:ext cx="5848232" cy="4201910"/>
          </a:xfrm>
          <a:prstGeom prst="rect">
            <a:avLst/>
          </a:prstGeom>
          <a:ln>
            <a:noFill/>
          </a:ln>
          <a:effectLst>
            <a:outerShdw blurRad="292100" dist="139700" dir="2700000" algn="tl" rotWithShape="0">
              <a:srgbClr val="333333">
                <a:alpha val="65000"/>
              </a:srgbClr>
            </a:outerShdw>
          </a:effectLst>
        </p:spPr>
      </p:pic>
      <p:sp>
        <p:nvSpPr>
          <p:cNvPr id="7" name="Content Placeholder 1">
            <a:extLst>
              <a:ext uri="{FF2B5EF4-FFF2-40B4-BE49-F238E27FC236}">
                <a16:creationId xmlns:a16="http://schemas.microsoft.com/office/drawing/2014/main" id="{5B901F9D-9C7E-D265-2C85-67DC8FCFF654}"/>
              </a:ext>
            </a:extLst>
          </p:cNvPr>
          <p:cNvSpPr txBox="1">
            <a:spLocks/>
          </p:cNvSpPr>
          <p:nvPr/>
        </p:nvSpPr>
        <p:spPr>
          <a:xfrm>
            <a:off x="278296" y="1161441"/>
            <a:ext cx="8547652" cy="528761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Tokenization</a:t>
            </a:r>
          </a:p>
          <a:p>
            <a:pPr marL="0" indent="0">
              <a:buNone/>
            </a:pPr>
            <a:r>
              <a:rPr lang="en-US" sz="2400" dirty="0"/>
              <a:t>“I particularly  thought getting up to the boards was helpful.”</a:t>
            </a:r>
          </a:p>
          <a:p>
            <a:pPr marL="0" indent="0">
              <a:buNone/>
            </a:pPr>
            <a:r>
              <a:rPr lang="en-US" sz="2000" dirty="0">
                <a:latin typeface="Courier"/>
                <a:sym typeface="Wingdings" panose="05000000000000000000" pitchFamily="2" charset="2"/>
              </a:rPr>
              <a:t> </a:t>
            </a:r>
            <a:r>
              <a:rPr lang="en-US" sz="2000" dirty="0">
                <a:latin typeface="Courier"/>
              </a:rPr>
              <a:t>[I, particularly, thought, getting, up, to, ...]</a:t>
            </a:r>
          </a:p>
          <a:p>
            <a:pPr algn="r">
              <a:buFont typeface="Wingdings" panose="05000000000000000000" pitchFamily="2" charset="2"/>
              <a:buChar char="ß"/>
            </a:pPr>
            <a:endParaRPr lang="en-US" sz="2800" b="1" dirty="0"/>
          </a:p>
          <a:p>
            <a:pPr algn="r">
              <a:buFont typeface="Wingdings" panose="05000000000000000000" pitchFamily="2" charset="2"/>
              <a:buChar char="ß"/>
            </a:pPr>
            <a:endParaRPr lang="en-US" sz="2800" b="1" dirty="0"/>
          </a:p>
          <a:p>
            <a:pPr algn="r">
              <a:buFont typeface="Wingdings" panose="05000000000000000000" pitchFamily="2" charset="2"/>
              <a:buChar char="ß"/>
            </a:pPr>
            <a:endParaRPr lang="en-US" sz="2800" b="1" dirty="0"/>
          </a:p>
        </p:txBody>
      </p:sp>
    </p:spTree>
    <p:extLst>
      <p:ext uri="{BB962C8B-B14F-4D97-AF65-F5344CB8AC3E}">
        <p14:creationId xmlns:p14="http://schemas.microsoft.com/office/powerpoint/2010/main" val="1594060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9A8B7774-A737-12E8-AEBD-D4B465B93218}"/>
              </a:ext>
            </a:extLst>
          </p:cNvPr>
          <p:cNvSpPr txBox="1">
            <a:spLocks/>
          </p:cNvSpPr>
          <p:nvPr/>
        </p:nvSpPr>
        <p:spPr>
          <a:xfrm>
            <a:off x="457200" y="2196348"/>
            <a:ext cx="8229600" cy="2465304"/>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US" sz="4400" b="1" dirty="0"/>
              <a:t>Lesson 2: </a:t>
            </a:r>
          </a:p>
          <a:p>
            <a:pPr marL="0" indent="0" algn="ctr">
              <a:spcBef>
                <a:spcPts val="0"/>
              </a:spcBef>
              <a:buNone/>
            </a:pPr>
            <a:r>
              <a:rPr lang="en-US" sz="4400" b="1" dirty="0"/>
              <a:t>Basic Lexical Analysis &amp; Word Representations</a:t>
            </a:r>
          </a:p>
          <a:p>
            <a:pPr marL="0" indent="0" algn="ctr">
              <a:spcBef>
                <a:spcPts val="0"/>
              </a:spcBef>
              <a:buFont typeface="Arial" pitchFamily="34" charset="0"/>
              <a:buNone/>
            </a:pPr>
            <a:endParaRPr lang="en-US" sz="4400" b="1" dirty="0"/>
          </a:p>
        </p:txBody>
      </p:sp>
    </p:spTree>
    <p:extLst>
      <p:ext uri="{BB962C8B-B14F-4D97-AF65-F5344CB8AC3E}">
        <p14:creationId xmlns:p14="http://schemas.microsoft.com/office/powerpoint/2010/main" val="2532531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81D0CE-37FC-D817-C59B-F7B1B9BBCCD6}"/>
              </a:ext>
            </a:extLst>
          </p:cNvPr>
          <p:cNvSpPr/>
          <p:nvPr/>
        </p:nvSpPr>
        <p:spPr>
          <a:xfrm>
            <a:off x="7751928" y="5311822"/>
            <a:ext cx="1359438" cy="15080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1">
            <a:extLst>
              <a:ext uri="{FF2B5EF4-FFF2-40B4-BE49-F238E27FC236}">
                <a16:creationId xmlns:a16="http://schemas.microsoft.com/office/drawing/2014/main" id="{5B901F9D-9C7E-D265-2C85-67DC8FCFF654}"/>
              </a:ext>
            </a:extLst>
          </p:cNvPr>
          <p:cNvSpPr txBox="1">
            <a:spLocks/>
          </p:cNvSpPr>
          <p:nvPr/>
        </p:nvSpPr>
        <p:spPr>
          <a:xfrm>
            <a:off x="278296" y="1325217"/>
            <a:ext cx="8865704" cy="528761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Basic Sentiment Analysis</a:t>
            </a:r>
          </a:p>
          <a:p>
            <a:pPr marL="0" indent="0">
              <a:buNone/>
            </a:pPr>
            <a:r>
              <a:rPr lang="en-US" sz="2400" dirty="0"/>
              <a:t>“Mr. XXX is the best teacher in this course.”</a:t>
            </a:r>
          </a:p>
          <a:p>
            <a:pPr>
              <a:buFont typeface="Wingdings" panose="05000000000000000000" pitchFamily="2" charset="2"/>
              <a:buChar char="à"/>
            </a:pPr>
            <a:r>
              <a:rPr lang="en-US" sz="1800" dirty="0">
                <a:latin typeface="Courier"/>
                <a:sym typeface="Wingdings" panose="05000000000000000000" pitchFamily="2" charset="2"/>
              </a:rPr>
              <a:t>{'neg': 0.0, 'neu': 0.656, 'pos': 0.344, 'compound': 0.6369}</a:t>
            </a:r>
          </a:p>
          <a:p>
            <a:pPr>
              <a:buFont typeface="Wingdings" panose="05000000000000000000" pitchFamily="2" charset="2"/>
              <a:buChar char="à"/>
            </a:pPr>
            <a:endParaRPr lang="en-US" sz="1800" dirty="0">
              <a:latin typeface="Courier"/>
              <a:sym typeface="Wingdings" panose="05000000000000000000" pitchFamily="2" charset="2"/>
            </a:endParaRPr>
          </a:p>
          <a:p>
            <a:pPr marL="0" indent="0">
              <a:buNone/>
            </a:pPr>
            <a:r>
              <a:rPr lang="en-US" sz="2400" dirty="0"/>
              <a:t>“Mr. XXX is not the best teacher in this course.”</a:t>
            </a:r>
          </a:p>
          <a:p>
            <a:pPr marL="0" indent="0">
              <a:buNone/>
            </a:pPr>
            <a:r>
              <a:rPr lang="en-US" sz="2000" dirty="0">
                <a:latin typeface="Courier"/>
                <a:sym typeface="Wingdings" panose="05000000000000000000" pitchFamily="2" charset="2"/>
              </a:rPr>
              <a:t></a:t>
            </a:r>
            <a:r>
              <a:rPr lang="en-US" sz="2400" dirty="0">
                <a:sym typeface="Wingdings" panose="05000000000000000000" pitchFamily="2" charset="2"/>
              </a:rPr>
              <a:t> </a:t>
            </a:r>
            <a:r>
              <a:rPr lang="en-US" sz="1800" dirty="0">
                <a:latin typeface="Courier"/>
                <a:sym typeface="Wingdings" panose="05000000000000000000" pitchFamily="2" charset="2"/>
              </a:rPr>
              <a:t>{'neg': 0.272, 'neu': 0.728, 'pos': 0.0, 'compound': -0.5216}</a:t>
            </a:r>
            <a:endParaRPr lang="en-US" sz="1800" dirty="0">
              <a:latin typeface="Courier"/>
            </a:endParaRPr>
          </a:p>
          <a:p>
            <a:pPr marL="0" indent="0">
              <a:buNone/>
            </a:pPr>
            <a:endParaRPr lang="en-US" sz="2400" b="1" dirty="0"/>
          </a:p>
          <a:p>
            <a:pPr marL="0" indent="0" algn="r">
              <a:buNone/>
            </a:pPr>
            <a:endParaRPr lang="en-US" sz="2400" b="1" dirty="0"/>
          </a:p>
          <a:p>
            <a:pPr marL="0" indent="0" algn="r">
              <a:buNone/>
            </a:pPr>
            <a:endParaRPr lang="en-US" sz="2400" b="1" dirty="0"/>
          </a:p>
        </p:txBody>
      </p:sp>
      <p:sp>
        <p:nvSpPr>
          <p:cNvPr id="3" name="Rectangle 2">
            <a:extLst>
              <a:ext uri="{FF2B5EF4-FFF2-40B4-BE49-F238E27FC236}">
                <a16:creationId xmlns:a16="http://schemas.microsoft.com/office/drawing/2014/main" id="{05358215-7BBA-B984-58E2-48A788E25CF3}"/>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400" b="1" dirty="0">
                <a:solidFill>
                  <a:schemeClr val="bg1"/>
                </a:solidFill>
                <a:latin typeface="Arial" panose="020B0604020202020204" pitchFamily="34" charset="0"/>
                <a:cs typeface="Arial" panose="020B0604020202020204" pitchFamily="34" charset="0"/>
              </a:rPr>
              <a:t>Lesson 2: Basic Analysis and Word Representations</a:t>
            </a:r>
          </a:p>
        </p:txBody>
      </p:sp>
      <p:pic>
        <p:nvPicPr>
          <p:cNvPr id="16" name="Picture 15">
            <a:extLst>
              <a:ext uri="{FF2B5EF4-FFF2-40B4-BE49-F238E27FC236}">
                <a16:creationId xmlns:a16="http://schemas.microsoft.com/office/drawing/2014/main" id="{D7C07A12-1256-4622-675A-9501C7FF1659}"/>
              </a:ext>
            </a:extLst>
          </p:cNvPr>
          <p:cNvPicPr>
            <a:picLocks noChangeAspect="1"/>
          </p:cNvPicPr>
          <p:nvPr/>
        </p:nvPicPr>
        <p:blipFill>
          <a:blip r:embed="rId3"/>
          <a:stretch>
            <a:fillRect/>
          </a:stretch>
        </p:blipFill>
        <p:spPr>
          <a:xfrm>
            <a:off x="155465" y="4263254"/>
            <a:ext cx="8833070" cy="18607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84893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5B901F9D-9C7E-D265-2C85-67DC8FCFF654}"/>
              </a:ext>
            </a:extLst>
          </p:cNvPr>
          <p:cNvSpPr txBox="1">
            <a:spLocks/>
          </p:cNvSpPr>
          <p:nvPr/>
        </p:nvSpPr>
        <p:spPr>
          <a:xfrm>
            <a:off x="278296" y="1325217"/>
            <a:ext cx="8547652" cy="528761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t>Simplistic Summarization: Keywords</a:t>
            </a:r>
          </a:p>
          <a:p>
            <a:pPr marL="0" indent="0">
              <a:buNone/>
            </a:pPr>
            <a:r>
              <a:rPr lang="en-US" sz="2400" dirty="0">
                <a:sym typeface="Wingdings" panose="05000000000000000000" pitchFamily="2" charset="2"/>
              </a:rPr>
              <a:t>What do students think the most helpful classroom experiences include?</a:t>
            </a:r>
            <a:endParaRPr lang="en-US" sz="2400" dirty="0"/>
          </a:p>
          <a:p>
            <a:pPr marL="0" indent="0">
              <a:buNone/>
            </a:pPr>
            <a:endParaRPr lang="en-US" sz="2400" b="1" dirty="0"/>
          </a:p>
          <a:p>
            <a:pPr algn="r">
              <a:buFont typeface="Wingdings" panose="05000000000000000000" pitchFamily="2" charset="2"/>
              <a:buChar char="ß"/>
            </a:pPr>
            <a:endParaRPr lang="en-US" sz="2400" b="1" dirty="0"/>
          </a:p>
          <a:p>
            <a:pPr algn="r">
              <a:buFont typeface="Wingdings" panose="05000000000000000000" pitchFamily="2" charset="2"/>
              <a:buChar char="ß"/>
            </a:pPr>
            <a:endParaRPr lang="en-US" sz="2400" b="1" dirty="0"/>
          </a:p>
          <a:p>
            <a:pPr algn="r">
              <a:buFont typeface="Wingdings" panose="05000000000000000000" pitchFamily="2" charset="2"/>
              <a:buChar char="ß"/>
            </a:pPr>
            <a:endParaRPr lang="en-US" sz="2400" b="1" dirty="0"/>
          </a:p>
          <a:p>
            <a:pPr marL="0" indent="0" algn="r">
              <a:buNone/>
            </a:pPr>
            <a:endParaRPr lang="en-US" sz="2400" b="1" dirty="0"/>
          </a:p>
        </p:txBody>
      </p:sp>
      <p:sp>
        <p:nvSpPr>
          <p:cNvPr id="3" name="Rectangle 2">
            <a:extLst>
              <a:ext uri="{FF2B5EF4-FFF2-40B4-BE49-F238E27FC236}">
                <a16:creationId xmlns:a16="http://schemas.microsoft.com/office/drawing/2014/main" id="{05358215-7BBA-B984-58E2-48A788E25CF3}"/>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400" b="1" dirty="0">
                <a:solidFill>
                  <a:schemeClr val="bg1"/>
                </a:solidFill>
                <a:latin typeface="Arial" panose="020B0604020202020204" pitchFamily="34" charset="0"/>
                <a:cs typeface="Arial" panose="020B0604020202020204" pitchFamily="34" charset="0"/>
              </a:rPr>
              <a:t>Lesson 2: Basic Analysis and Word Representations</a:t>
            </a:r>
          </a:p>
        </p:txBody>
      </p:sp>
      <p:grpSp>
        <p:nvGrpSpPr>
          <p:cNvPr id="4" name="Group 3">
            <a:extLst>
              <a:ext uri="{FF2B5EF4-FFF2-40B4-BE49-F238E27FC236}">
                <a16:creationId xmlns:a16="http://schemas.microsoft.com/office/drawing/2014/main" id="{2A7976B4-FF73-73F8-A68F-7B9A01E0D40D}"/>
              </a:ext>
            </a:extLst>
          </p:cNvPr>
          <p:cNvGrpSpPr/>
          <p:nvPr/>
        </p:nvGrpSpPr>
        <p:grpSpPr>
          <a:xfrm>
            <a:off x="2191059" y="2650106"/>
            <a:ext cx="4761882" cy="3859852"/>
            <a:chOff x="2191059" y="2650106"/>
            <a:chExt cx="4761882" cy="3859852"/>
          </a:xfrm>
        </p:grpSpPr>
        <p:pic>
          <p:nvPicPr>
            <p:cNvPr id="10" name="Picture 9">
              <a:extLst>
                <a:ext uri="{FF2B5EF4-FFF2-40B4-BE49-F238E27FC236}">
                  <a16:creationId xmlns:a16="http://schemas.microsoft.com/office/drawing/2014/main" id="{52C78C76-5620-F0C4-F62D-4CA04C2444D2}"/>
                </a:ext>
              </a:extLst>
            </p:cNvPr>
            <p:cNvPicPr>
              <a:picLocks noChangeAspect="1"/>
            </p:cNvPicPr>
            <p:nvPr/>
          </p:nvPicPr>
          <p:blipFill>
            <a:blip r:embed="rId3"/>
            <a:stretch>
              <a:fillRect/>
            </a:stretch>
          </p:blipFill>
          <p:spPr>
            <a:xfrm>
              <a:off x="2191059" y="2650106"/>
              <a:ext cx="4761882" cy="3859852"/>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B688B965-92A7-8DD9-4461-85BB2FEC640A}"/>
                </a:ext>
              </a:extLst>
            </p:cNvPr>
            <p:cNvSpPr/>
            <p:nvPr/>
          </p:nvSpPr>
          <p:spPr>
            <a:xfrm>
              <a:off x="4803775" y="3914775"/>
              <a:ext cx="752475" cy="117475"/>
            </a:xfrm>
            <a:prstGeom prst="rect">
              <a:avLst/>
            </a:prstGeom>
            <a:solidFill>
              <a:srgbClr val="181818"/>
            </a:solidFill>
            <a:ln>
              <a:solidFill>
                <a:srgbClr val="1818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8605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9A8B7774-A737-12E8-AEBD-D4B465B93218}"/>
              </a:ext>
            </a:extLst>
          </p:cNvPr>
          <p:cNvSpPr txBox="1">
            <a:spLocks/>
          </p:cNvSpPr>
          <p:nvPr/>
        </p:nvSpPr>
        <p:spPr>
          <a:xfrm>
            <a:off x="457200" y="2196348"/>
            <a:ext cx="8229600" cy="2465304"/>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US" sz="4400" b="1" dirty="0"/>
              <a:t>Lesson 3: </a:t>
            </a:r>
          </a:p>
          <a:p>
            <a:pPr marL="0" indent="0" algn="ctr">
              <a:spcBef>
                <a:spcPts val="0"/>
              </a:spcBef>
              <a:buNone/>
            </a:pPr>
            <a:r>
              <a:rPr lang="en-US" sz="4400" b="1" dirty="0"/>
              <a:t>Word Embeddings &amp; </a:t>
            </a:r>
            <a:br>
              <a:rPr lang="en-US" sz="4400" b="1" dirty="0"/>
            </a:br>
            <a:r>
              <a:rPr lang="en-US" sz="4400" b="1" dirty="0"/>
              <a:t>Model Training</a:t>
            </a:r>
          </a:p>
          <a:p>
            <a:pPr marL="0" indent="0" algn="ctr">
              <a:spcBef>
                <a:spcPts val="0"/>
              </a:spcBef>
              <a:buFont typeface="Arial" pitchFamily="34" charset="0"/>
              <a:buNone/>
            </a:pPr>
            <a:endParaRPr lang="en-US" sz="4400" b="1" dirty="0"/>
          </a:p>
        </p:txBody>
      </p:sp>
    </p:spTree>
    <p:extLst>
      <p:ext uri="{BB962C8B-B14F-4D97-AF65-F5344CB8AC3E}">
        <p14:creationId xmlns:p14="http://schemas.microsoft.com/office/powerpoint/2010/main" val="3475157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DF8C6E-1D18-0843-2C5A-5B69B8F28D9F}"/>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400" b="1" dirty="0">
                <a:solidFill>
                  <a:schemeClr val="bg1"/>
                </a:solidFill>
                <a:latin typeface="Arial" panose="020B0604020202020204" pitchFamily="34" charset="0"/>
                <a:cs typeface="Arial" panose="020B0604020202020204" pitchFamily="34" charset="0"/>
              </a:rPr>
              <a:t>Lesson 3: Word Embeddings &amp; Model Training</a:t>
            </a:r>
          </a:p>
        </p:txBody>
      </p:sp>
      <p:sp>
        <p:nvSpPr>
          <p:cNvPr id="4" name="Content Placeholder 1">
            <a:extLst>
              <a:ext uri="{FF2B5EF4-FFF2-40B4-BE49-F238E27FC236}">
                <a16:creationId xmlns:a16="http://schemas.microsoft.com/office/drawing/2014/main" id="{3AE47546-0549-673D-2466-974EB1E668CA}"/>
              </a:ext>
            </a:extLst>
          </p:cNvPr>
          <p:cNvSpPr txBox="1">
            <a:spLocks/>
          </p:cNvSpPr>
          <p:nvPr/>
        </p:nvSpPr>
        <p:spPr>
          <a:xfrm>
            <a:off x="133065" y="2841007"/>
            <a:ext cx="8877869" cy="914401"/>
          </a:xfrm>
          <a:prstGeom prst="rect">
            <a:avLst/>
          </a:prstGeom>
          <a:solidFill>
            <a:schemeClr val="tx1"/>
          </a:solidFill>
          <a:effectLst>
            <a:outerShdw blurRad="50800" dist="38100" dir="2700000" algn="tl"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dirty="0">
                <a:solidFill>
                  <a:srgbClr val="FF0000"/>
                </a:solidFill>
                <a:latin typeface="Courier New" panose="02070309020205020404" pitchFamily="49" charset="0"/>
                <a:cs typeface="Courier New" panose="02070309020205020404" pitchFamily="49" charset="0"/>
              </a:rPr>
              <a:t>Input: </a:t>
            </a:r>
            <a:r>
              <a:rPr lang="en-US" sz="2400" b="1" dirty="0">
                <a:solidFill>
                  <a:schemeClr val="bg1"/>
                </a:solidFill>
                <a:latin typeface="Courier New" panose="02070309020205020404" pitchFamily="49" charset="0"/>
                <a:cs typeface="Courier New" panose="02070309020205020404" pitchFamily="49" charset="0"/>
              </a:rPr>
              <a:t>doing practice problems and having class examples were very helpful</a:t>
            </a:r>
          </a:p>
        </p:txBody>
      </p:sp>
      <p:sp>
        <p:nvSpPr>
          <p:cNvPr id="5" name="Content Placeholder 1">
            <a:extLst>
              <a:ext uri="{FF2B5EF4-FFF2-40B4-BE49-F238E27FC236}">
                <a16:creationId xmlns:a16="http://schemas.microsoft.com/office/drawing/2014/main" id="{895F0CCF-4671-5B05-E310-81B66FCA647D}"/>
              </a:ext>
            </a:extLst>
          </p:cNvPr>
          <p:cNvSpPr txBox="1">
            <a:spLocks/>
          </p:cNvSpPr>
          <p:nvPr/>
        </p:nvSpPr>
        <p:spPr>
          <a:xfrm>
            <a:off x="278296" y="1419367"/>
            <a:ext cx="8547652" cy="479767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Task: find similar comments based on cosine similarity of word2vec embeddings</a:t>
            </a:r>
            <a:endParaRPr lang="en-US" b="1" dirty="0"/>
          </a:p>
        </p:txBody>
      </p:sp>
    </p:spTree>
    <p:extLst>
      <p:ext uri="{BB962C8B-B14F-4D97-AF65-F5344CB8AC3E}">
        <p14:creationId xmlns:p14="http://schemas.microsoft.com/office/powerpoint/2010/main" val="2096566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F9D038-A789-9B8C-ECBF-F550DA6EA890}"/>
              </a:ext>
            </a:extLst>
          </p:cNvPr>
          <p:cNvSpPr/>
          <p:nvPr/>
        </p:nvSpPr>
        <p:spPr>
          <a:xfrm>
            <a:off x="8174775" y="5690217"/>
            <a:ext cx="871254" cy="10371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37EA40D7-FD51-580F-6A4C-142E9CAC9BBF}"/>
              </a:ext>
            </a:extLst>
          </p:cNvPr>
          <p:cNvSpPr>
            <a:spLocks noGrp="1"/>
          </p:cNvSpPr>
          <p:nvPr>
            <p:ph idx="1"/>
          </p:nvPr>
        </p:nvSpPr>
        <p:spPr>
          <a:xfrm>
            <a:off x="309326" y="1232846"/>
            <a:ext cx="8525348" cy="3229971"/>
          </a:xfrm>
        </p:spPr>
        <p:txBody>
          <a:bodyPr>
            <a:normAutofit/>
          </a:bodyPr>
          <a:lstStyle/>
          <a:p>
            <a:r>
              <a:rPr lang="en-US" sz="2400" dirty="0"/>
              <a:t>NLP permeates our daily lives</a:t>
            </a:r>
          </a:p>
          <a:p>
            <a:endParaRPr lang="it-IT" sz="2400" dirty="0">
              <a:hlinkClick r:id="rId3"/>
            </a:endParaRPr>
          </a:p>
          <a:p>
            <a:r>
              <a:rPr lang="en-US" sz="2400" dirty="0"/>
              <a:t>How can you quickly learn and leverage NLP for your own use cases?</a:t>
            </a:r>
          </a:p>
          <a:p>
            <a:endParaRPr lang="en-US" sz="2400" dirty="0"/>
          </a:p>
          <a:p>
            <a:r>
              <a:rPr lang="en-US" sz="2400" b="1" u="sng" dirty="0"/>
              <a:t>My Goal</a:t>
            </a:r>
            <a:r>
              <a:rPr lang="en-US" sz="2400" dirty="0"/>
              <a:t>: </a:t>
            </a:r>
            <a:r>
              <a:rPr lang="en-US" sz="2400" b="1" dirty="0"/>
              <a:t>Equip you with a framework and resources to bring NLP capability to analysts in your organization.</a:t>
            </a:r>
          </a:p>
        </p:txBody>
      </p:sp>
      <p:sp>
        <p:nvSpPr>
          <p:cNvPr id="3" name="Rectangle 2">
            <a:extLst>
              <a:ext uri="{FF2B5EF4-FFF2-40B4-BE49-F238E27FC236}">
                <a16:creationId xmlns:a16="http://schemas.microsoft.com/office/drawing/2014/main" id="{F6B664D5-6021-0290-FE5F-DF4C1C8B5B43}"/>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800" b="1" dirty="0">
                <a:solidFill>
                  <a:schemeClr val="bg1"/>
                </a:solidFill>
                <a:latin typeface="Arial" panose="020B0604020202020204" pitchFamily="34" charset="0"/>
                <a:cs typeface="Arial" panose="020B0604020202020204" pitchFamily="34" charset="0"/>
              </a:rPr>
              <a:t>Motivation</a:t>
            </a:r>
          </a:p>
        </p:txBody>
      </p:sp>
      <p:pic>
        <p:nvPicPr>
          <p:cNvPr id="8" name="Picture 7">
            <a:extLst>
              <a:ext uri="{FF2B5EF4-FFF2-40B4-BE49-F238E27FC236}">
                <a16:creationId xmlns:a16="http://schemas.microsoft.com/office/drawing/2014/main" id="{EBB6C621-FE43-9A69-7C53-4B8301230464}"/>
              </a:ext>
            </a:extLst>
          </p:cNvPr>
          <p:cNvPicPr>
            <a:picLocks noChangeAspect="1"/>
          </p:cNvPicPr>
          <p:nvPr/>
        </p:nvPicPr>
        <p:blipFill rotWithShape="1">
          <a:blip r:embed="rId4"/>
          <a:srcRect l="4944"/>
          <a:stretch/>
        </p:blipFill>
        <p:spPr>
          <a:xfrm>
            <a:off x="97970" y="4976044"/>
            <a:ext cx="2861488" cy="1076475"/>
          </a:xfrm>
          <a:prstGeom prst="rect">
            <a:avLst/>
          </a:prstGeom>
        </p:spPr>
      </p:pic>
      <p:pic>
        <p:nvPicPr>
          <p:cNvPr id="9" name="Picture 2">
            <a:extLst>
              <a:ext uri="{FF2B5EF4-FFF2-40B4-BE49-F238E27FC236}">
                <a16:creationId xmlns:a16="http://schemas.microsoft.com/office/drawing/2014/main" id="{02F90D6D-FB06-4E18-8080-C746269EA2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1118" y="4790381"/>
            <a:ext cx="14478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7B01148-91BF-B8AE-6D06-EC995AC96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375253" y="4757638"/>
            <a:ext cx="1513286" cy="15132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8240B619-8036-2162-2522-895443101F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54" r="2054"/>
          <a:stretch/>
        </p:blipFill>
        <p:spPr bwMode="auto">
          <a:xfrm>
            <a:off x="7514875" y="4826111"/>
            <a:ext cx="1319799" cy="1376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754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E77FFD-1A99-9803-BFD4-44DCFB6F497F}"/>
              </a:ext>
            </a:extLst>
          </p:cNvPr>
          <p:cNvSpPr>
            <a:spLocks noGrp="1"/>
          </p:cNvSpPr>
          <p:nvPr>
            <p:ph idx="1"/>
          </p:nvPr>
        </p:nvSpPr>
        <p:spPr>
          <a:xfrm>
            <a:off x="129649" y="2697220"/>
            <a:ext cx="8877869" cy="4044774"/>
          </a:xfrm>
          <a:solidFill>
            <a:schemeClr val="tx1"/>
          </a:solidFill>
          <a:effectLst>
            <a:outerShdw blurRad="50800" dist="38100" dir="2700000" algn="tl" rotWithShape="0">
              <a:prstClr val="black">
                <a:alpha val="40000"/>
              </a:prstClr>
            </a:outerShdw>
          </a:effectLst>
        </p:spPr>
        <p:txBody>
          <a:bodyPr>
            <a:normAutofit lnSpcReduction="10000"/>
          </a:bodyPr>
          <a:lstStyle/>
          <a:p>
            <a:pPr marL="0" indent="0">
              <a:buNone/>
            </a:pPr>
            <a:r>
              <a:rPr lang="en-US" sz="1800" b="1" dirty="0">
                <a:solidFill>
                  <a:srgbClr val="FF0000"/>
                </a:solidFill>
                <a:latin typeface="Courier New" panose="02070309020205020404" pitchFamily="49" charset="0"/>
                <a:cs typeface="Courier New" panose="02070309020205020404" pitchFamily="49" charset="0"/>
              </a:rPr>
              <a:t>**** word2vec Recommendations ****</a:t>
            </a:r>
          </a:p>
          <a:p>
            <a:r>
              <a:rPr lang="en-US" sz="1800" b="1" dirty="0">
                <a:solidFill>
                  <a:schemeClr val="bg1"/>
                </a:solidFill>
                <a:latin typeface="Courier New" panose="02070309020205020404" pitchFamily="49" charset="0"/>
                <a:cs typeface="Courier New" panose="02070309020205020404" pitchFamily="49" charset="0"/>
              </a:rPr>
              <a:t>the various class practice problems were especially helpful</a:t>
            </a:r>
          </a:p>
          <a:p>
            <a:endParaRPr lang="en-US" sz="1800" b="1" dirty="0">
              <a:solidFill>
                <a:schemeClr val="bg1"/>
              </a:solidFill>
              <a:latin typeface="Courier New" panose="02070309020205020404" pitchFamily="49" charset="0"/>
              <a:cs typeface="Courier New" panose="02070309020205020404" pitchFamily="49" charset="0"/>
            </a:endParaRPr>
          </a:p>
          <a:p>
            <a:r>
              <a:rPr lang="en-US" sz="1800" b="1" dirty="0">
                <a:solidFill>
                  <a:schemeClr val="bg1"/>
                </a:solidFill>
                <a:latin typeface="Courier New" panose="02070309020205020404" pitchFamily="49" charset="0"/>
                <a:cs typeface="Courier New" panose="02070309020205020404" pitchFamily="49" charset="0"/>
              </a:rPr>
              <a:t>doing problems in class was very helpful for my learning</a:t>
            </a:r>
          </a:p>
          <a:p>
            <a:endParaRPr lang="en-US" sz="1800" b="1" dirty="0">
              <a:solidFill>
                <a:schemeClr val="bg1"/>
              </a:solidFill>
              <a:latin typeface="Courier New" panose="02070309020205020404" pitchFamily="49" charset="0"/>
              <a:cs typeface="Courier New" panose="02070309020205020404" pitchFamily="49" charset="0"/>
            </a:endParaRPr>
          </a:p>
          <a:p>
            <a:r>
              <a:rPr lang="en-US" sz="1800" b="1" dirty="0">
                <a:solidFill>
                  <a:schemeClr val="bg1"/>
                </a:solidFill>
                <a:latin typeface="Courier New" panose="02070309020205020404" pitchFamily="49" charset="0"/>
                <a:cs typeface="Courier New" panose="02070309020205020404" pitchFamily="49" charset="0"/>
              </a:rPr>
              <a:t>this path course offered a lot of opportunities to go to the boards during class and practice class examples this was extremely helpful to not only practice problems but to also have the instructor critique our work</a:t>
            </a:r>
          </a:p>
          <a:p>
            <a:endParaRPr lang="en-US" sz="1800" b="1" dirty="0">
              <a:solidFill>
                <a:schemeClr val="bg1"/>
              </a:solidFill>
              <a:latin typeface="Courier New" panose="02070309020205020404" pitchFamily="49" charset="0"/>
              <a:cs typeface="Courier New" panose="02070309020205020404" pitchFamily="49" charset="0"/>
            </a:endParaRPr>
          </a:p>
          <a:p>
            <a:r>
              <a:rPr lang="en-US" sz="1800" b="1" dirty="0">
                <a:solidFill>
                  <a:schemeClr val="bg1"/>
                </a:solidFill>
                <a:latin typeface="Courier New" panose="02070309020205020404" pitchFamily="49" charset="0"/>
                <a:cs typeface="Courier New" panose="02070309020205020404" pitchFamily="49" charset="0"/>
              </a:rPr>
              <a:t>doing board problems were very helpful</a:t>
            </a:r>
          </a:p>
          <a:p>
            <a:endParaRPr lang="en-US" sz="1800" b="1" dirty="0">
              <a:solidFill>
                <a:schemeClr val="bg1"/>
              </a:solidFill>
              <a:latin typeface="Courier New" panose="02070309020205020404" pitchFamily="49" charset="0"/>
              <a:cs typeface="Courier New" panose="02070309020205020404" pitchFamily="49" charset="0"/>
            </a:endParaRPr>
          </a:p>
          <a:p>
            <a:r>
              <a:rPr lang="en-US" sz="1800" b="1" dirty="0">
                <a:solidFill>
                  <a:schemeClr val="bg1"/>
                </a:solidFill>
                <a:latin typeface="Courier New" panose="02070309020205020404" pitchFamily="49" charset="0"/>
                <a:cs typeface="Courier New" panose="02070309020205020404" pitchFamily="49" charset="0"/>
              </a:rPr>
              <a:t>working through problems as a class was very helpful to me</a:t>
            </a:r>
          </a:p>
        </p:txBody>
      </p:sp>
      <p:sp>
        <p:nvSpPr>
          <p:cNvPr id="3" name="Rectangle 2">
            <a:extLst>
              <a:ext uri="{FF2B5EF4-FFF2-40B4-BE49-F238E27FC236}">
                <a16:creationId xmlns:a16="http://schemas.microsoft.com/office/drawing/2014/main" id="{DEDF8C6E-1D18-0843-2C5A-5B69B8F28D9F}"/>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400" b="1" dirty="0">
                <a:solidFill>
                  <a:schemeClr val="bg1"/>
                </a:solidFill>
                <a:latin typeface="Arial" panose="020B0604020202020204" pitchFamily="34" charset="0"/>
                <a:cs typeface="Arial" panose="020B0604020202020204" pitchFamily="34" charset="0"/>
              </a:rPr>
              <a:t>Lesson 3: Word Embeddings &amp; Model Training</a:t>
            </a:r>
          </a:p>
        </p:txBody>
      </p:sp>
      <p:sp>
        <p:nvSpPr>
          <p:cNvPr id="4" name="Content Placeholder 1">
            <a:extLst>
              <a:ext uri="{FF2B5EF4-FFF2-40B4-BE49-F238E27FC236}">
                <a16:creationId xmlns:a16="http://schemas.microsoft.com/office/drawing/2014/main" id="{3AE47546-0549-673D-2466-974EB1E668CA}"/>
              </a:ext>
            </a:extLst>
          </p:cNvPr>
          <p:cNvSpPr txBox="1">
            <a:spLocks/>
          </p:cNvSpPr>
          <p:nvPr/>
        </p:nvSpPr>
        <p:spPr>
          <a:xfrm>
            <a:off x="129650" y="1415306"/>
            <a:ext cx="8877869" cy="914401"/>
          </a:xfrm>
          <a:prstGeom prst="rect">
            <a:avLst/>
          </a:prstGeom>
          <a:solidFill>
            <a:schemeClr val="tx1"/>
          </a:solidFill>
          <a:effectLst>
            <a:outerShdw blurRad="50800" dist="38100" dir="2700000" algn="tl"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dirty="0">
                <a:solidFill>
                  <a:srgbClr val="FF0000"/>
                </a:solidFill>
                <a:latin typeface="Courier New" panose="02070309020205020404" pitchFamily="49" charset="0"/>
                <a:cs typeface="Courier New" panose="02070309020205020404" pitchFamily="49" charset="0"/>
              </a:rPr>
              <a:t>Input: </a:t>
            </a:r>
            <a:r>
              <a:rPr lang="en-US" sz="1800" b="1" dirty="0">
                <a:solidFill>
                  <a:schemeClr val="bg1"/>
                </a:solidFill>
                <a:latin typeface="Courier New" panose="02070309020205020404" pitchFamily="49" charset="0"/>
                <a:cs typeface="Courier New" panose="02070309020205020404" pitchFamily="49" charset="0"/>
              </a:rPr>
              <a:t>doing practice problems and having class examples were very helpful</a:t>
            </a:r>
          </a:p>
        </p:txBody>
      </p:sp>
    </p:spTree>
    <p:extLst>
      <p:ext uri="{BB962C8B-B14F-4D97-AF65-F5344CB8AC3E}">
        <p14:creationId xmlns:p14="http://schemas.microsoft.com/office/powerpoint/2010/main" val="3916504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9A8B7774-A737-12E8-AEBD-D4B465B93218}"/>
              </a:ext>
            </a:extLst>
          </p:cNvPr>
          <p:cNvSpPr txBox="1">
            <a:spLocks/>
          </p:cNvSpPr>
          <p:nvPr/>
        </p:nvSpPr>
        <p:spPr>
          <a:xfrm>
            <a:off x="457200" y="2196348"/>
            <a:ext cx="8229600" cy="2465304"/>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US" sz="4400" b="1" dirty="0"/>
              <a:t>Lesson 4: </a:t>
            </a:r>
          </a:p>
          <a:p>
            <a:pPr marL="0" indent="0" algn="ctr">
              <a:spcBef>
                <a:spcPts val="0"/>
              </a:spcBef>
              <a:buNone/>
            </a:pPr>
            <a:r>
              <a:rPr lang="en-US" sz="4400" b="1" dirty="0"/>
              <a:t>SOTA Models &amp;</a:t>
            </a:r>
            <a:br>
              <a:rPr lang="en-US" sz="4400" b="1" dirty="0"/>
            </a:br>
            <a:r>
              <a:rPr lang="en-US" sz="4400" b="1" dirty="0"/>
              <a:t>Python Packages</a:t>
            </a:r>
          </a:p>
          <a:p>
            <a:pPr marL="0" indent="0" algn="ctr">
              <a:spcBef>
                <a:spcPts val="0"/>
              </a:spcBef>
              <a:buFont typeface="Arial" pitchFamily="34" charset="0"/>
              <a:buNone/>
            </a:pPr>
            <a:endParaRPr lang="en-US" sz="4400" b="1" dirty="0"/>
          </a:p>
        </p:txBody>
      </p:sp>
    </p:spTree>
    <p:extLst>
      <p:ext uri="{BB962C8B-B14F-4D97-AF65-F5344CB8AC3E}">
        <p14:creationId xmlns:p14="http://schemas.microsoft.com/office/powerpoint/2010/main" val="895530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3D1E97-4084-3475-03BD-CE8D93482D3F}"/>
              </a:ext>
            </a:extLst>
          </p:cNvPr>
          <p:cNvSpPr/>
          <p:nvPr/>
        </p:nvSpPr>
        <p:spPr>
          <a:xfrm>
            <a:off x="7751928" y="5311822"/>
            <a:ext cx="1359438" cy="15080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6F13EA-AB44-EE36-341B-450371A82B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4165" y="2185347"/>
            <a:ext cx="8515667" cy="1983519"/>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5E1F62DF-AAA2-D76E-A0AE-61E197E8CF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4167" y="5387064"/>
            <a:ext cx="8515666" cy="900392"/>
          </a:xfrm>
          <a:prstGeom prst="rect">
            <a:avLst/>
          </a:prstGeom>
          <a:effectLst>
            <a:outerShdw blurRad="50800" dist="38100" dir="2700000" algn="tl" rotWithShape="0">
              <a:prstClr val="black">
                <a:alpha val="40000"/>
              </a:prstClr>
            </a:outerShdw>
          </a:effectLst>
        </p:spPr>
      </p:pic>
      <p:sp>
        <p:nvSpPr>
          <p:cNvPr id="6" name="Content Placeholder 1">
            <a:extLst>
              <a:ext uri="{FF2B5EF4-FFF2-40B4-BE49-F238E27FC236}">
                <a16:creationId xmlns:a16="http://schemas.microsoft.com/office/drawing/2014/main" id="{8C92FCC8-8AF5-28AC-C5D6-43A70B12F231}"/>
              </a:ext>
            </a:extLst>
          </p:cNvPr>
          <p:cNvSpPr txBox="1">
            <a:spLocks/>
          </p:cNvSpPr>
          <p:nvPr/>
        </p:nvSpPr>
        <p:spPr>
          <a:xfrm>
            <a:off x="139148" y="1419367"/>
            <a:ext cx="8865704" cy="479767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Sentiment Analysis with a Pre-Trained LLM (SOTA)</a:t>
            </a:r>
            <a:endParaRPr lang="en-US" b="1" dirty="0"/>
          </a:p>
        </p:txBody>
      </p:sp>
      <p:sp>
        <p:nvSpPr>
          <p:cNvPr id="7" name="Arrow: Down 6">
            <a:extLst>
              <a:ext uri="{FF2B5EF4-FFF2-40B4-BE49-F238E27FC236}">
                <a16:creationId xmlns:a16="http://schemas.microsoft.com/office/drawing/2014/main" id="{6835378A-FD29-2F2C-D565-15C585A469F9}"/>
              </a:ext>
            </a:extLst>
          </p:cNvPr>
          <p:cNvSpPr/>
          <p:nvPr/>
        </p:nvSpPr>
        <p:spPr>
          <a:xfrm>
            <a:off x="4337048" y="4413597"/>
            <a:ext cx="469900" cy="745824"/>
          </a:xfrm>
          <a:prstGeom prst="downArrow">
            <a:avLst/>
          </a:prstGeom>
          <a:solidFill>
            <a:schemeClr val="tx1"/>
          </a:solidFill>
          <a:ln>
            <a:solidFill>
              <a:srgbClr val="1818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E881BC1-6D0B-6A5E-FD02-6B1B2F768463}"/>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400" b="1" dirty="0">
                <a:solidFill>
                  <a:schemeClr val="bg1"/>
                </a:solidFill>
                <a:latin typeface="Arial" panose="020B0604020202020204" pitchFamily="34" charset="0"/>
                <a:cs typeface="Arial" panose="020B0604020202020204" pitchFamily="34" charset="0"/>
              </a:rPr>
              <a:t>Lesson 4: SOTA Models &amp; Hugging Face Tools</a:t>
            </a:r>
          </a:p>
        </p:txBody>
      </p:sp>
    </p:spTree>
    <p:extLst>
      <p:ext uri="{BB962C8B-B14F-4D97-AF65-F5344CB8AC3E}">
        <p14:creationId xmlns:p14="http://schemas.microsoft.com/office/powerpoint/2010/main" val="3427936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5C0396-AF1F-07EA-F63A-C2CC32A22A36}"/>
              </a:ext>
            </a:extLst>
          </p:cNvPr>
          <p:cNvSpPr/>
          <p:nvPr/>
        </p:nvSpPr>
        <p:spPr>
          <a:xfrm>
            <a:off x="7751928" y="5311822"/>
            <a:ext cx="1359438" cy="15080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010E360-DBB9-0FB8-3803-EF01E8A23D7A}"/>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400" b="1" dirty="0">
                <a:solidFill>
                  <a:schemeClr val="bg1"/>
                </a:solidFill>
                <a:latin typeface="Arial" panose="020B0604020202020204" pitchFamily="34" charset="0"/>
                <a:cs typeface="Arial" panose="020B0604020202020204" pitchFamily="34" charset="0"/>
              </a:rPr>
              <a:t>Lesson 4: SOTA Models &amp; Hugging Face Tools</a:t>
            </a:r>
          </a:p>
        </p:txBody>
      </p:sp>
      <p:pic>
        <p:nvPicPr>
          <p:cNvPr id="14" name="Picture 13">
            <a:extLst>
              <a:ext uri="{FF2B5EF4-FFF2-40B4-BE49-F238E27FC236}">
                <a16:creationId xmlns:a16="http://schemas.microsoft.com/office/drawing/2014/main" id="{FD5D723F-ACD3-6958-3FED-3AF0A4494D43}"/>
              </a:ext>
            </a:extLst>
          </p:cNvPr>
          <p:cNvPicPr>
            <a:picLocks noChangeAspect="1"/>
          </p:cNvPicPr>
          <p:nvPr/>
        </p:nvPicPr>
        <p:blipFill>
          <a:blip r:embed="rId3"/>
          <a:stretch>
            <a:fillRect/>
          </a:stretch>
        </p:blipFill>
        <p:spPr>
          <a:xfrm>
            <a:off x="436728" y="1883616"/>
            <a:ext cx="8270544" cy="4364560"/>
          </a:xfrm>
          <a:prstGeom prst="rect">
            <a:avLst/>
          </a:prstGeom>
          <a:ln w="28575">
            <a:solidFill>
              <a:schemeClr val="tx1"/>
            </a:solidFill>
          </a:ln>
          <a:effectLst>
            <a:outerShdw blurRad="50800" dist="38100" dir="2700000" algn="tl" rotWithShape="0">
              <a:prstClr val="black">
                <a:alpha val="40000"/>
              </a:prstClr>
            </a:outerShdw>
          </a:effectLst>
        </p:spPr>
      </p:pic>
      <p:sp>
        <p:nvSpPr>
          <p:cNvPr id="20" name="TextBox 19">
            <a:extLst>
              <a:ext uri="{FF2B5EF4-FFF2-40B4-BE49-F238E27FC236}">
                <a16:creationId xmlns:a16="http://schemas.microsoft.com/office/drawing/2014/main" id="{27C58601-652B-D81B-6C4B-FEAB7A7785EB}"/>
              </a:ext>
            </a:extLst>
          </p:cNvPr>
          <p:cNvSpPr txBox="1"/>
          <p:nvPr/>
        </p:nvSpPr>
        <p:spPr>
          <a:xfrm>
            <a:off x="1525138" y="6337299"/>
            <a:ext cx="6093725" cy="400110"/>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Model Hub: </a:t>
            </a:r>
            <a:r>
              <a:rPr lang="en-US" sz="2000" dirty="0">
                <a:latin typeface="Arial" panose="020B0604020202020204" pitchFamily="34" charset="0"/>
                <a:cs typeface="Arial" panose="020B0604020202020204" pitchFamily="34" charset="0"/>
                <a:hlinkClick r:id="rId4"/>
              </a:rPr>
              <a:t>https://huggingface.co/models</a:t>
            </a:r>
            <a:r>
              <a:rPr lang="en-US" sz="2000" dirty="0">
                <a:latin typeface="Arial" panose="020B0604020202020204" pitchFamily="34" charset="0"/>
                <a:cs typeface="Arial" panose="020B0604020202020204" pitchFamily="34" charset="0"/>
              </a:rPr>
              <a:t> </a:t>
            </a:r>
          </a:p>
        </p:txBody>
      </p:sp>
      <p:sp>
        <p:nvSpPr>
          <p:cNvPr id="4" name="Content Placeholder 1">
            <a:extLst>
              <a:ext uri="{FF2B5EF4-FFF2-40B4-BE49-F238E27FC236}">
                <a16:creationId xmlns:a16="http://schemas.microsoft.com/office/drawing/2014/main" id="{3B7DBE17-B852-AADD-0DE4-ACC111E9497A}"/>
              </a:ext>
            </a:extLst>
          </p:cNvPr>
          <p:cNvSpPr txBox="1">
            <a:spLocks/>
          </p:cNvSpPr>
          <p:nvPr/>
        </p:nvSpPr>
        <p:spPr>
          <a:xfrm>
            <a:off x="139148" y="1254267"/>
            <a:ext cx="8865704" cy="479767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Where do I get SOTA models?  Benchmark datasets?</a:t>
            </a:r>
            <a:endParaRPr lang="en-US" dirty="0"/>
          </a:p>
        </p:txBody>
      </p:sp>
    </p:spTree>
    <p:extLst>
      <p:ext uri="{BB962C8B-B14F-4D97-AF65-F5344CB8AC3E}">
        <p14:creationId xmlns:p14="http://schemas.microsoft.com/office/powerpoint/2010/main" val="4199318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9A8B7774-A737-12E8-AEBD-D4B465B93218}"/>
              </a:ext>
            </a:extLst>
          </p:cNvPr>
          <p:cNvSpPr txBox="1">
            <a:spLocks/>
          </p:cNvSpPr>
          <p:nvPr/>
        </p:nvSpPr>
        <p:spPr>
          <a:xfrm>
            <a:off x="136478" y="2196348"/>
            <a:ext cx="8871044" cy="2465304"/>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US" sz="4400" b="1" dirty="0"/>
              <a:t>Lesson 5: </a:t>
            </a:r>
          </a:p>
          <a:p>
            <a:pPr marL="0" indent="0" algn="ctr">
              <a:spcBef>
                <a:spcPts val="0"/>
              </a:spcBef>
              <a:buNone/>
            </a:pPr>
            <a:r>
              <a:rPr lang="en-US" sz="4400" b="1" dirty="0"/>
              <a:t>Additional Packages &amp; Ongoing Research in Department</a:t>
            </a:r>
          </a:p>
          <a:p>
            <a:pPr marL="0" indent="0" algn="ctr">
              <a:spcBef>
                <a:spcPts val="0"/>
              </a:spcBef>
              <a:buFont typeface="Arial" pitchFamily="34" charset="0"/>
              <a:buNone/>
            </a:pPr>
            <a:endParaRPr lang="en-US" sz="4400" b="1" dirty="0"/>
          </a:p>
        </p:txBody>
      </p:sp>
    </p:spTree>
    <p:extLst>
      <p:ext uri="{BB962C8B-B14F-4D97-AF65-F5344CB8AC3E}">
        <p14:creationId xmlns:p14="http://schemas.microsoft.com/office/powerpoint/2010/main" val="1574919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2F3BD4-4A84-529E-D642-622EA1CAA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0" y="1835151"/>
            <a:ext cx="8216900" cy="3479344"/>
          </a:xfrm>
          <a:prstGeom prst="rect">
            <a:avLst/>
          </a:prstGeom>
          <a:noFill/>
          <a:ln w="28575">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F47C6B-4034-15FB-FA25-1BF8E49F5CE8}"/>
              </a:ext>
            </a:extLst>
          </p:cNvPr>
          <p:cNvSpPr txBox="1"/>
          <p:nvPr/>
        </p:nvSpPr>
        <p:spPr>
          <a:xfrm>
            <a:off x="1054100" y="5480735"/>
            <a:ext cx="7035800" cy="923330"/>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hlinkClick r:id="rId4"/>
              </a:rPr>
              <a:t>W&amp;B Docs | Weights &amp; Biases Documentation (wandb.ai)</a:t>
            </a:r>
            <a:endParaRPr lang="en-US" dirty="0">
              <a:latin typeface="Arial" panose="020B0604020202020204" pitchFamily="34" charset="0"/>
              <a:cs typeface="Arial" panose="020B0604020202020204" pitchFamily="34" charset="0"/>
              <a:hlinkClick r:id="rId5"/>
            </a:endParaRPr>
          </a:p>
          <a:p>
            <a:pPr algn="ctr"/>
            <a:endParaRPr lang="en-US" dirty="0">
              <a:latin typeface="Arial" panose="020B0604020202020204" pitchFamily="34" charset="0"/>
              <a:cs typeface="Arial" panose="020B0604020202020204" pitchFamily="34" charset="0"/>
              <a:hlinkClick r:id="rId5"/>
            </a:endParaRPr>
          </a:p>
          <a:p>
            <a:pPr algn="ctr"/>
            <a:r>
              <a:rPr lang="en-US" dirty="0">
                <a:latin typeface="Arial" panose="020B0604020202020204" pitchFamily="34" charset="0"/>
                <a:cs typeface="Arial" panose="020B0604020202020204" pitchFamily="34" charset="0"/>
                <a:hlinkClick r:id="rId5"/>
              </a:rPr>
              <a:t>Intro_to_Weights_&amp;_</a:t>
            </a:r>
            <a:r>
              <a:rPr lang="en-US" dirty="0" err="1">
                <a:latin typeface="Arial" panose="020B0604020202020204" pitchFamily="34" charset="0"/>
                <a:cs typeface="Arial" panose="020B0604020202020204" pitchFamily="34" charset="0"/>
                <a:hlinkClick r:id="rId5"/>
              </a:rPr>
              <a:t>Biases.ipynb</a:t>
            </a:r>
            <a:r>
              <a:rPr lang="en-US" dirty="0">
                <a:latin typeface="Arial" panose="020B0604020202020204" pitchFamily="34" charset="0"/>
                <a:cs typeface="Arial" panose="020B0604020202020204" pitchFamily="34" charset="0"/>
                <a:hlinkClick r:id="rId5"/>
              </a:rPr>
              <a:t> - </a:t>
            </a:r>
            <a:r>
              <a:rPr lang="en-US" dirty="0" err="1">
                <a:latin typeface="Arial" panose="020B0604020202020204" pitchFamily="34" charset="0"/>
                <a:cs typeface="Arial" panose="020B0604020202020204" pitchFamily="34" charset="0"/>
                <a:hlinkClick r:id="rId5"/>
              </a:rPr>
              <a:t>Colaboratory</a:t>
            </a:r>
            <a:r>
              <a:rPr lang="en-US" dirty="0">
                <a:latin typeface="Arial" panose="020B0604020202020204" pitchFamily="34" charset="0"/>
                <a:cs typeface="Arial" panose="020B0604020202020204" pitchFamily="34" charset="0"/>
                <a:hlinkClick r:id="rId5"/>
              </a:rPr>
              <a:t> (google.com)</a:t>
            </a:r>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5192BA70-7A38-34C4-666A-B1C3A5D6E520}"/>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400" b="1" dirty="0">
                <a:solidFill>
                  <a:schemeClr val="bg1"/>
                </a:solidFill>
                <a:latin typeface="Arial" panose="020B0604020202020204" pitchFamily="34" charset="0"/>
                <a:cs typeface="Arial" panose="020B0604020202020204" pitchFamily="34" charset="0"/>
              </a:rPr>
              <a:t>Lesson 5: Packages &amp; Ongoing Research</a:t>
            </a:r>
          </a:p>
        </p:txBody>
      </p:sp>
      <p:sp>
        <p:nvSpPr>
          <p:cNvPr id="6" name="Content Placeholder 1">
            <a:extLst>
              <a:ext uri="{FF2B5EF4-FFF2-40B4-BE49-F238E27FC236}">
                <a16:creationId xmlns:a16="http://schemas.microsoft.com/office/drawing/2014/main" id="{9D924F93-863F-DB4A-B4B3-254DCEF5EA71}"/>
              </a:ext>
            </a:extLst>
          </p:cNvPr>
          <p:cNvSpPr txBox="1">
            <a:spLocks/>
          </p:cNvSpPr>
          <p:nvPr/>
        </p:nvSpPr>
        <p:spPr>
          <a:xfrm>
            <a:off x="298174" y="1223618"/>
            <a:ext cx="8547652" cy="49723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indent="0" algn="ctr">
              <a:lnSpc>
                <a:spcPct val="115000"/>
              </a:lnSpc>
              <a:spcBef>
                <a:spcPts val="1800"/>
              </a:spcBef>
              <a:spcAft>
                <a:spcPts val="600"/>
              </a:spcAft>
              <a:buNone/>
            </a:pPr>
            <a:r>
              <a:rPr lang="en-US" sz="2000" b="1" dirty="0">
                <a:effectLst/>
                <a:latin typeface="Arial" panose="020B0604020202020204" pitchFamily="34" charset="0"/>
              </a:rPr>
              <a:t>Why use Weights &amp; Biases? </a:t>
            </a:r>
            <a:r>
              <a:rPr lang="en-US" sz="2000" b="1" dirty="0"/>
              <a:t> </a:t>
            </a:r>
            <a:r>
              <a:rPr lang="en-US" sz="2000" b="1" dirty="0">
                <a:highlight>
                  <a:srgbClr val="FFFF00"/>
                </a:highlight>
              </a:rPr>
              <a:t>It automates your record keeping!</a:t>
            </a:r>
            <a:endParaRPr lang="en-US" sz="2000" u="none" strike="noStrike" dirty="0">
              <a:effectLst/>
              <a:highlight>
                <a:srgbClr val="FFFF00"/>
              </a:highligh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329199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92BA70-7A38-34C4-666A-B1C3A5D6E520}"/>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400" b="1" dirty="0">
                <a:solidFill>
                  <a:schemeClr val="bg1"/>
                </a:solidFill>
                <a:latin typeface="Arial" panose="020B0604020202020204" pitchFamily="34" charset="0"/>
                <a:cs typeface="Arial" panose="020B0604020202020204" pitchFamily="34" charset="0"/>
              </a:rPr>
              <a:t>Lesson 5: Packages &amp; Ongoing Research</a:t>
            </a:r>
          </a:p>
        </p:txBody>
      </p:sp>
      <p:sp>
        <p:nvSpPr>
          <p:cNvPr id="6" name="Content Placeholder 1">
            <a:extLst>
              <a:ext uri="{FF2B5EF4-FFF2-40B4-BE49-F238E27FC236}">
                <a16:creationId xmlns:a16="http://schemas.microsoft.com/office/drawing/2014/main" id="{9D924F93-863F-DB4A-B4B3-254DCEF5EA71}"/>
              </a:ext>
            </a:extLst>
          </p:cNvPr>
          <p:cNvSpPr txBox="1">
            <a:spLocks/>
          </p:cNvSpPr>
          <p:nvPr/>
        </p:nvSpPr>
        <p:spPr>
          <a:xfrm>
            <a:off x="298174" y="1223618"/>
            <a:ext cx="8547652" cy="49723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indent="0" algn="ctr">
              <a:lnSpc>
                <a:spcPct val="115000"/>
              </a:lnSpc>
              <a:spcBef>
                <a:spcPts val="1800"/>
              </a:spcBef>
              <a:spcAft>
                <a:spcPts val="600"/>
              </a:spcAft>
              <a:buNone/>
            </a:pPr>
            <a:r>
              <a:rPr lang="en-US" sz="2000" b="1" dirty="0">
                <a:effectLst/>
                <a:latin typeface="Arial" panose="020B0604020202020204" pitchFamily="34" charset="0"/>
              </a:rPr>
              <a:t>Why use Label Studio? </a:t>
            </a:r>
            <a:r>
              <a:rPr lang="en-US" sz="2000" b="1" dirty="0"/>
              <a:t> </a:t>
            </a:r>
            <a:r>
              <a:rPr lang="en-US" sz="2000" b="1" dirty="0">
                <a:highlight>
                  <a:srgbClr val="FFFF00"/>
                </a:highlight>
              </a:rPr>
              <a:t>It’s an intuitive environment to label data!</a:t>
            </a:r>
            <a:endParaRPr lang="en-US" sz="2000" u="none" strike="noStrike" dirty="0">
              <a:effectLst/>
              <a:highlight>
                <a:srgbClr val="FFFF00"/>
              </a:highlight>
              <a:latin typeface="Arial" panose="020B0604020202020204" pitchFamily="34" charset="0"/>
              <a:ea typeface="Arial" panose="020B0604020202020204" pitchFamily="34" charset="0"/>
            </a:endParaRPr>
          </a:p>
        </p:txBody>
      </p:sp>
      <p:pic>
        <p:nvPicPr>
          <p:cNvPr id="2" name="Picture 2" descr="label-studio · GitHub Topics · GitHub">
            <a:extLst>
              <a:ext uri="{FF2B5EF4-FFF2-40B4-BE49-F238E27FC236}">
                <a16:creationId xmlns:a16="http://schemas.microsoft.com/office/drawing/2014/main" id="{D2137EB9-8C36-6CC3-7CF0-9564F5C72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569" y="1720852"/>
            <a:ext cx="6322862"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16ADD9-5658-3432-C8EC-7AAE81EB89A0}"/>
              </a:ext>
            </a:extLst>
          </p:cNvPr>
          <p:cNvSpPr txBox="1"/>
          <p:nvPr/>
        </p:nvSpPr>
        <p:spPr>
          <a:xfrm>
            <a:off x="2286000" y="5598623"/>
            <a:ext cx="4572000"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hlinkClick r:id="rId4"/>
              </a:rPr>
              <a:t>Open Source Data Labeling | Label Studio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8299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9A8B7774-A737-12E8-AEBD-D4B465B93218}"/>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dirty="0"/>
              <a:t>Best Practices</a:t>
            </a:r>
          </a:p>
        </p:txBody>
      </p:sp>
    </p:spTree>
    <p:extLst>
      <p:ext uri="{BB962C8B-B14F-4D97-AF65-F5344CB8AC3E}">
        <p14:creationId xmlns:p14="http://schemas.microsoft.com/office/powerpoint/2010/main" val="2568014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8">
            <a:extLst>
              <a:ext uri="{FF2B5EF4-FFF2-40B4-BE49-F238E27FC236}">
                <a16:creationId xmlns:a16="http://schemas.microsoft.com/office/drawing/2014/main" id="{E8829B83-E504-8A17-44DB-F3E9568840E6}"/>
              </a:ext>
            </a:extLst>
          </p:cNvPr>
          <p:cNvSpPr txBox="1">
            <a:spLocks/>
          </p:cNvSpPr>
          <p:nvPr/>
        </p:nvSpPr>
        <p:spPr>
          <a:xfrm>
            <a:off x="359229" y="1600200"/>
            <a:ext cx="8490857" cy="41783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Use a dataset familiar for your faculty</a:t>
            </a:r>
          </a:p>
          <a:p>
            <a:r>
              <a:rPr lang="en-US" sz="2800" dirty="0"/>
              <a:t>Consider audience coding skills and desired coding environment</a:t>
            </a:r>
          </a:p>
          <a:p>
            <a:r>
              <a:rPr lang="en-US" sz="2800" dirty="0"/>
              <a:t>Include orientation to using Graphics Processing Units (GPUs) for large language models (LLM)</a:t>
            </a:r>
          </a:p>
          <a:p>
            <a:r>
              <a:rPr lang="en-US" sz="2800" dirty="0"/>
              <a:t>Provide executable code – live coding is slow</a:t>
            </a:r>
          </a:p>
        </p:txBody>
      </p:sp>
      <p:sp>
        <p:nvSpPr>
          <p:cNvPr id="5" name="Rectangle 4">
            <a:extLst>
              <a:ext uri="{FF2B5EF4-FFF2-40B4-BE49-F238E27FC236}">
                <a16:creationId xmlns:a16="http://schemas.microsoft.com/office/drawing/2014/main" id="{C39B7472-0378-AC2A-A5D4-8FF4AC94D0E7}"/>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400" b="1" dirty="0">
                <a:solidFill>
                  <a:schemeClr val="bg1"/>
                </a:solidFill>
                <a:latin typeface="Arial" panose="020B0604020202020204" pitchFamily="34" charset="0"/>
                <a:cs typeface="Arial" panose="020B0604020202020204" pitchFamily="34" charset="0"/>
              </a:rPr>
              <a:t>Best Practices</a:t>
            </a:r>
          </a:p>
        </p:txBody>
      </p:sp>
    </p:spTree>
    <p:extLst>
      <p:ext uri="{BB962C8B-B14F-4D97-AF65-F5344CB8AC3E}">
        <p14:creationId xmlns:p14="http://schemas.microsoft.com/office/powerpoint/2010/main" val="147764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9A8B7774-A737-12E8-AEBD-D4B465B93218}"/>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400" dirty="0">
                <a:solidFill>
                  <a:srgbClr val="FF0000"/>
                </a:solidFill>
              </a:rPr>
              <a:t>What are </a:t>
            </a:r>
            <a:r>
              <a:rPr lang="en-US" sz="4400" b="1" u="sng" dirty="0">
                <a:solidFill>
                  <a:srgbClr val="FF0000"/>
                </a:solidFill>
              </a:rPr>
              <a:t>your</a:t>
            </a:r>
            <a:r>
              <a:rPr lang="en-US" sz="4400" dirty="0">
                <a:solidFill>
                  <a:srgbClr val="FF0000"/>
                </a:solidFill>
              </a:rPr>
              <a:t> next steps?</a:t>
            </a:r>
          </a:p>
        </p:txBody>
      </p:sp>
    </p:spTree>
    <p:extLst>
      <p:ext uri="{BB962C8B-B14F-4D97-AF65-F5344CB8AC3E}">
        <p14:creationId xmlns:p14="http://schemas.microsoft.com/office/powerpoint/2010/main" val="2437801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5C24BE4F-9FC3-3E69-1410-5FF176B4B154}"/>
              </a:ext>
            </a:extLst>
          </p:cNvPr>
          <p:cNvSpPr>
            <a:spLocks noGrp="1"/>
          </p:cNvSpPr>
          <p:nvPr>
            <p:ph idx="1"/>
          </p:nvPr>
        </p:nvSpPr>
        <p:spPr>
          <a:xfrm>
            <a:off x="457200" y="1600200"/>
            <a:ext cx="8392886" cy="4525963"/>
          </a:xfrm>
        </p:spPr>
        <p:txBody>
          <a:bodyPr>
            <a:normAutofit/>
          </a:bodyPr>
          <a:lstStyle/>
          <a:p>
            <a:r>
              <a:rPr lang="en-US" sz="2800" dirty="0"/>
              <a:t>Background</a:t>
            </a:r>
          </a:p>
          <a:p>
            <a:r>
              <a:rPr lang="en-US" sz="2800" dirty="0"/>
              <a:t>Methodology: Environment / Audience Considerations</a:t>
            </a:r>
          </a:p>
          <a:p>
            <a:r>
              <a:rPr lang="en-US" sz="2800" dirty="0"/>
              <a:t>Lesson Plan</a:t>
            </a:r>
          </a:p>
          <a:p>
            <a:r>
              <a:rPr lang="en-US" sz="2800" dirty="0"/>
              <a:t>Best Practices</a:t>
            </a:r>
          </a:p>
          <a:p>
            <a:r>
              <a:rPr lang="en-US" sz="2800" dirty="0"/>
              <a:t>Resources for </a:t>
            </a:r>
            <a:r>
              <a:rPr lang="en-US" sz="2800" u="sng" dirty="0"/>
              <a:t>YOU</a:t>
            </a:r>
            <a:r>
              <a:rPr lang="en-US" sz="2800" dirty="0"/>
              <a:t>!</a:t>
            </a:r>
          </a:p>
          <a:p>
            <a:pPr lvl="1"/>
            <a:r>
              <a:rPr lang="en-US" sz="2400" dirty="0"/>
              <a:t>Curated opensource resources</a:t>
            </a:r>
          </a:p>
          <a:p>
            <a:pPr lvl="1"/>
            <a:r>
              <a:rPr lang="en-US" sz="2400" dirty="0"/>
              <a:t>Code repository with Jupyter Notebooks and slides</a:t>
            </a:r>
          </a:p>
        </p:txBody>
      </p:sp>
      <p:sp>
        <p:nvSpPr>
          <p:cNvPr id="10" name="Rectangle 2">
            <a:extLst>
              <a:ext uri="{FF2B5EF4-FFF2-40B4-BE49-F238E27FC236}">
                <a16:creationId xmlns:a16="http://schemas.microsoft.com/office/drawing/2014/main" id="{C21336ED-742C-8D80-34FF-6C2F2FFAD6F8}"/>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800" b="1" dirty="0">
                <a:solidFill>
                  <a:schemeClr val="bg1"/>
                </a:solidFill>
                <a:latin typeface="Arial" panose="020B0604020202020204" pitchFamily="34" charset="0"/>
                <a:cs typeface="Arial" panose="020B0604020202020204" pitchFamily="34" charset="0"/>
              </a:rPr>
              <a:t>Agenda</a:t>
            </a:r>
          </a:p>
        </p:txBody>
      </p:sp>
    </p:spTree>
    <p:extLst>
      <p:ext uri="{BB962C8B-B14F-4D97-AF65-F5344CB8AC3E}">
        <p14:creationId xmlns:p14="http://schemas.microsoft.com/office/powerpoint/2010/main" val="1068329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9A8B7774-A737-12E8-AEBD-D4B465B93218}"/>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dirty="0"/>
              <a:t>Resources for </a:t>
            </a:r>
            <a:r>
              <a:rPr lang="en-US" sz="4400" b="1" u="sng" dirty="0"/>
              <a:t>YOU</a:t>
            </a:r>
          </a:p>
        </p:txBody>
      </p:sp>
    </p:spTree>
    <p:extLst>
      <p:ext uri="{BB962C8B-B14F-4D97-AF65-F5344CB8AC3E}">
        <p14:creationId xmlns:p14="http://schemas.microsoft.com/office/powerpoint/2010/main" val="922465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CAB93A-4D2E-F172-98CC-BEEA8E5CA4C2}"/>
              </a:ext>
            </a:extLst>
          </p:cNvPr>
          <p:cNvSpPr txBox="1"/>
          <p:nvPr/>
        </p:nvSpPr>
        <p:spPr>
          <a:xfrm>
            <a:off x="7510818" y="5550090"/>
            <a:ext cx="1537647" cy="1191904"/>
          </a:xfrm>
          <a:prstGeom prst="rect">
            <a:avLst/>
          </a:prstGeom>
          <a:solidFill>
            <a:schemeClr val="bg1"/>
          </a:solidFill>
        </p:spPr>
        <p:txBody>
          <a:bodyPr wrap="square" rtlCol="0">
            <a:spAutoFit/>
          </a:bodyPr>
          <a:lstStyle/>
          <a:p>
            <a:endParaRPr lang="en-US"/>
          </a:p>
        </p:txBody>
      </p:sp>
      <p:sp>
        <p:nvSpPr>
          <p:cNvPr id="3" name="Rectangle 2">
            <a:extLst>
              <a:ext uri="{FF2B5EF4-FFF2-40B4-BE49-F238E27FC236}">
                <a16:creationId xmlns:a16="http://schemas.microsoft.com/office/drawing/2014/main" id="{DCB714F2-0C67-066C-A6DA-BAA707D9B7FD}"/>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800" b="1" dirty="0">
                <a:solidFill>
                  <a:schemeClr val="bg1"/>
                </a:solidFill>
                <a:latin typeface="Arial" panose="020B0604020202020204" pitchFamily="34" charset="0"/>
                <a:cs typeface="Arial" panose="020B0604020202020204" pitchFamily="34" charset="0"/>
              </a:rPr>
              <a:t>Curated Open-Source Resources</a:t>
            </a:r>
          </a:p>
        </p:txBody>
      </p:sp>
      <p:sp>
        <p:nvSpPr>
          <p:cNvPr id="8" name="Content Placeholder 8">
            <a:extLst>
              <a:ext uri="{FF2B5EF4-FFF2-40B4-BE49-F238E27FC236}">
                <a16:creationId xmlns:a16="http://schemas.microsoft.com/office/drawing/2014/main" id="{31762CA9-D463-2696-5EF7-2233ECD69E40}"/>
              </a:ext>
            </a:extLst>
          </p:cNvPr>
          <p:cNvSpPr>
            <a:spLocks noGrp="1"/>
          </p:cNvSpPr>
          <p:nvPr>
            <p:ph idx="1"/>
          </p:nvPr>
        </p:nvSpPr>
        <p:spPr>
          <a:xfrm>
            <a:off x="95535" y="1282890"/>
            <a:ext cx="8952930" cy="5459104"/>
          </a:xfrm>
        </p:spPr>
        <p:txBody>
          <a:bodyPr>
            <a:noAutofit/>
          </a:bodyPr>
          <a:lstStyle/>
          <a:p>
            <a:r>
              <a:rPr lang="en-US" sz="1800" b="1" dirty="0"/>
              <a:t>The </a:t>
            </a:r>
            <a:r>
              <a:rPr lang="en-US" sz="1800" b="1" u="sng" dirty="0">
                <a:solidFill>
                  <a:srgbClr val="0033CC"/>
                </a:solidFill>
                <a:ea typeface="Times New Roman" panose="02020603050405020304" pitchFamily="18" charset="0"/>
                <a:hlinkClick r:id="rId3">
                  <a:extLst>
                    <a:ext uri="{A12FA001-AC4F-418D-AE19-62706E023703}">
                      <ahyp:hlinkClr xmlns:ahyp="http://schemas.microsoft.com/office/drawing/2018/hyperlinkcolor" val="tx"/>
                    </a:ext>
                  </a:extLst>
                </a:hlinkClick>
              </a:rPr>
              <a:t>Hugging Face</a:t>
            </a:r>
            <a:r>
              <a:rPr lang="en-US" sz="1800" b="1" dirty="0">
                <a:solidFill>
                  <a:srgbClr val="0033CC"/>
                </a:solidFill>
                <a:ea typeface="Times New Roman" panose="02020603050405020304" pitchFamily="18" charset="0"/>
              </a:rPr>
              <a:t> </a:t>
            </a:r>
            <a:r>
              <a:rPr lang="en-US" sz="1800" b="1" dirty="0">
                <a:ea typeface="Times New Roman" panose="02020603050405020304" pitchFamily="18" charset="0"/>
              </a:rPr>
              <a:t>community </a:t>
            </a:r>
            <a:r>
              <a:rPr lang="en-US" sz="1800" dirty="0">
                <a:ea typeface="Times New Roman" panose="02020603050405020304" pitchFamily="18" charset="0"/>
              </a:rPr>
              <a:t>(particularly their </a:t>
            </a:r>
            <a:r>
              <a:rPr lang="en-US" sz="1800" u="sng" dirty="0">
                <a:solidFill>
                  <a:srgbClr val="0033CC"/>
                </a:solidFill>
                <a:ea typeface="Times New Roman" panose="02020603050405020304" pitchFamily="18" charset="0"/>
                <a:hlinkClick r:id="rId4">
                  <a:extLst>
                    <a:ext uri="{A12FA001-AC4F-418D-AE19-62706E023703}">
                      <ahyp:hlinkClr xmlns:ahyp="http://schemas.microsoft.com/office/drawing/2018/hyperlinkcolor" val="tx"/>
                    </a:ext>
                  </a:extLst>
                </a:hlinkClick>
              </a:rPr>
              <a:t>Transformers</a:t>
            </a:r>
            <a:r>
              <a:rPr lang="en-US" sz="1800" dirty="0">
                <a:ea typeface="Times New Roman" panose="02020603050405020304" pitchFamily="18" charset="0"/>
              </a:rPr>
              <a:t> library) is one of the most popular communities/platforms for NLP/AI/ML.  They have great tutorials and readable documentation. Hugging Face models and datasets are designed to work well with and/or build on other popular NLP packages [</a:t>
            </a:r>
            <a:r>
              <a:rPr lang="en-US" sz="1800" u="sng" dirty="0" err="1">
                <a:solidFill>
                  <a:srgbClr val="0033CC"/>
                </a:solidFill>
                <a:ea typeface="Times New Roman" panose="02020603050405020304" pitchFamily="18" charset="0"/>
                <a:hlinkClick r:id="rId5">
                  <a:extLst>
                    <a:ext uri="{A12FA001-AC4F-418D-AE19-62706E023703}">
                      <ahyp:hlinkClr xmlns:ahyp="http://schemas.microsoft.com/office/drawing/2018/hyperlinkcolor" val="tx"/>
                    </a:ext>
                  </a:extLst>
                </a:hlinkClick>
              </a:rPr>
              <a:t>nltk</a:t>
            </a:r>
            <a:r>
              <a:rPr lang="en-US" sz="1800" dirty="0">
                <a:solidFill>
                  <a:srgbClr val="0033CC"/>
                </a:solidFill>
                <a:ea typeface="Times New Roman" panose="02020603050405020304" pitchFamily="18" charset="0"/>
              </a:rPr>
              <a:t>, </a:t>
            </a:r>
            <a:r>
              <a:rPr lang="en-US" sz="1800" u="sng" dirty="0" err="1">
                <a:solidFill>
                  <a:srgbClr val="0033CC"/>
                </a:solidFill>
                <a:ea typeface="Times New Roman" panose="02020603050405020304" pitchFamily="18" charset="0"/>
                <a:hlinkClick r:id="rId6">
                  <a:extLst>
                    <a:ext uri="{A12FA001-AC4F-418D-AE19-62706E023703}">
                      <ahyp:hlinkClr xmlns:ahyp="http://schemas.microsoft.com/office/drawing/2018/hyperlinkcolor" val="tx"/>
                    </a:ext>
                  </a:extLst>
                </a:hlinkClick>
              </a:rPr>
              <a:t>AllenNLP</a:t>
            </a:r>
            <a:r>
              <a:rPr lang="en-US" sz="1800" dirty="0">
                <a:solidFill>
                  <a:srgbClr val="0033CC"/>
                </a:solidFill>
                <a:ea typeface="Times New Roman" panose="02020603050405020304" pitchFamily="18" charset="0"/>
              </a:rPr>
              <a:t>, </a:t>
            </a:r>
            <a:r>
              <a:rPr lang="en-US" sz="1800" u="sng" dirty="0">
                <a:solidFill>
                  <a:srgbClr val="0033CC"/>
                </a:solidFill>
                <a:ea typeface="Times New Roman" panose="02020603050405020304" pitchFamily="18" charset="0"/>
                <a:hlinkClick r:id="rId7">
                  <a:extLst>
                    <a:ext uri="{A12FA001-AC4F-418D-AE19-62706E023703}">
                      <ahyp:hlinkClr xmlns:ahyp="http://schemas.microsoft.com/office/drawing/2018/hyperlinkcolor" val="tx"/>
                    </a:ext>
                  </a:extLst>
                </a:hlinkClick>
              </a:rPr>
              <a:t>spacy</a:t>
            </a:r>
            <a:r>
              <a:rPr lang="en-US" sz="1800" dirty="0">
                <a:ea typeface="Times New Roman" panose="02020603050405020304" pitchFamily="18" charset="0"/>
              </a:rPr>
              <a:t>].</a:t>
            </a:r>
          </a:p>
          <a:p>
            <a:endParaRPr lang="en-US" sz="1000" b="1" dirty="0">
              <a:ea typeface="Times New Roman" panose="02020603050405020304" pitchFamily="18" charset="0"/>
            </a:endParaRPr>
          </a:p>
          <a:p>
            <a:r>
              <a:rPr lang="en-US" sz="1800" b="1" dirty="0">
                <a:ea typeface="Times New Roman" panose="02020603050405020304" pitchFamily="18" charset="0"/>
              </a:rPr>
              <a:t>CS287: Deep Learning for NLP </a:t>
            </a:r>
            <a:r>
              <a:rPr lang="en-US" sz="1800" dirty="0">
                <a:ea typeface="Times New Roman" panose="02020603050405020304" pitchFamily="18" charset="0"/>
              </a:rPr>
              <a:t>is a course I took in grad school.  It was only taught for one semester, but the lecture slides are all available online (for now) </a:t>
            </a:r>
            <a:br>
              <a:rPr lang="en-US" sz="1800" dirty="0">
                <a:ea typeface="Times New Roman" panose="02020603050405020304" pitchFamily="18" charset="0"/>
              </a:rPr>
            </a:br>
            <a:r>
              <a:rPr lang="en-US" sz="1800" dirty="0">
                <a:ea typeface="Times New Roman" panose="02020603050405020304" pitchFamily="18" charset="0"/>
              </a:rPr>
              <a:t>[</a:t>
            </a:r>
            <a:r>
              <a:rPr lang="en-US" sz="1800" u="sng" dirty="0">
                <a:solidFill>
                  <a:srgbClr val="0563C1"/>
                </a:solidFill>
                <a:ea typeface="Times New Roman" panose="02020603050405020304" pitchFamily="18" charset="0"/>
                <a:hlinkClick r:id="rId8"/>
              </a:rPr>
              <a:t>link - scroll to "Lectures"</a:t>
            </a:r>
            <a:r>
              <a:rPr lang="en-US" sz="1800" dirty="0">
                <a:ea typeface="Times New Roman" panose="02020603050405020304" pitchFamily="18" charset="0"/>
              </a:rPr>
              <a:t>].  There’s also a </a:t>
            </a:r>
            <a:r>
              <a:rPr lang="en-US" sz="1800" u="sng" dirty="0">
                <a:solidFill>
                  <a:srgbClr val="0563C1"/>
                </a:solidFill>
                <a:ea typeface="Times New Roman" panose="02020603050405020304" pitchFamily="18" charset="0"/>
                <a:hlinkClick r:id="rId9"/>
              </a:rPr>
              <a:t>Supplemental Resources</a:t>
            </a:r>
            <a:r>
              <a:rPr lang="en-US" sz="1800" dirty="0">
                <a:ea typeface="Times New Roman" panose="02020603050405020304" pitchFamily="18" charset="0"/>
              </a:rPr>
              <a:t> page for NLP.</a:t>
            </a:r>
          </a:p>
          <a:p>
            <a:endParaRPr lang="en-US" sz="1000" dirty="0">
              <a:effectLst/>
              <a:latin typeface="Arial" panose="020B0604020202020204" pitchFamily="34" charset="0"/>
              <a:ea typeface="Times New Roman" panose="02020603050405020304" pitchFamily="18" charset="0"/>
            </a:endParaRPr>
          </a:p>
          <a:p>
            <a:r>
              <a:rPr lang="en-US" sz="1800" dirty="0">
                <a:effectLst/>
                <a:latin typeface="Arial" panose="020B0604020202020204" pitchFamily="34" charset="0"/>
                <a:ea typeface="Times New Roman" panose="02020603050405020304" pitchFamily="18" charset="0"/>
              </a:rPr>
              <a:t>If you want straightforward explanations of how the most used NLP models work, </a:t>
            </a:r>
            <a:r>
              <a:rPr lang="en-US" sz="1800" u="sng" dirty="0">
                <a:solidFill>
                  <a:srgbClr val="0563C1"/>
                </a:solidFill>
                <a:effectLst/>
                <a:latin typeface="Arial" panose="020B0604020202020204" pitchFamily="34" charset="0"/>
                <a:ea typeface="Times New Roman" panose="02020603050405020304" pitchFamily="18" charset="0"/>
                <a:hlinkClick r:id="rId10"/>
              </a:rPr>
              <a:t>Jay </a:t>
            </a:r>
            <a:r>
              <a:rPr lang="en-US" sz="1800" u="sng" dirty="0" err="1">
                <a:solidFill>
                  <a:srgbClr val="0563C1"/>
                </a:solidFill>
                <a:effectLst/>
                <a:latin typeface="Arial" panose="020B0604020202020204" pitchFamily="34" charset="0"/>
                <a:ea typeface="Times New Roman" panose="02020603050405020304" pitchFamily="18" charset="0"/>
                <a:hlinkClick r:id="rId10"/>
              </a:rPr>
              <a:t>Alammar</a:t>
            </a:r>
            <a:r>
              <a:rPr lang="en-US" sz="1800" u="sng" dirty="0">
                <a:solidFill>
                  <a:srgbClr val="0563C1"/>
                </a:solidFill>
                <a:effectLst/>
                <a:latin typeface="Arial" panose="020B0604020202020204" pitchFamily="34" charset="0"/>
                <a:ea typeface="Times New Roman" panose="02020603050405020304" pitchFamily="18" charset="0"/>
                <a:hlinkClick r:id="rId10"/>
              </a:rPr>
              <a:t> has a blog</a:t>
            </a:r>
            <a:r>
              <a:rPr lang="en-US" sz="1800" dirty="0">
                <a:effectLst/>
                <a:latin typeface="Arial" panose="020B0604020202020204" pitchFamily="34" charset="0"/>
                <a:ea typeface="Times New Roman" panose="02020603050405020304" pitchFamily="18" charset="0"/>
              </a:rPr>
              <a:t> with great visuals and explanations for word2vec (2013) and BERT (2018+) toward the bottom of his blog posts.</a:t>
            </a:r>
            <a:endParaRPr lang="en-US" sz="1800" dirty="0">
              <a:effectLst/>
              <a:latin typeface="Calibri" panose="020F0502020204030204" pitchFamily="34" charset="0"/>
              <a:ea typeface="Calibri" panose="020F0502020204030204" pitchFamily="34" charset="0"/>
            </a:endParaRPr>
          </a:p>
          <a:p>
            <a:endParaRPr lang="en-US" sz="1000" dirty="0">
              <a:effectLst/>
              <a:latin typeface="Arial" panose="020B0604020202020204" pitchFamily="34" charset="0"/>
              <a:ea typeface="Times New Roman" panose="02020603050405020304" pitchFamily="18" charset="0"/>
            </a:endParaRPr>
          </a:p>
          <a:p>
            <a:r>
              <a:rPr lang="en-US" sz="1800" dirty="0">
                <a:effectLst/>
                <a:latin typeface="Arial" panose="020B0604020202020204" pitchFamily="34" charset="0"/>
                <a:ea typeface="Times New Roman" panose="02020603050405020304" pitchFamily="18" charset="0"/>
              </a:rPr>
              <a:t>Sebastian Ruder [</a:t>
            </a:r>
            <a:r>
              <a:rPr lang="en-US" sz="1800" u="sng" dirty="0">
                <a:solidFill>
                  <a:srgbClr val="0563C1"/>
                </a:solidFill>
                <a:effectLst/>
                <a:latin typeface="Arial" panose="020B0604020202020204" pitchFamily="34" charset="0"/>
                <a:ea typeface="Times New Roman" panose="02020603050405020304" pitchFamily="18" charset="0"/>
                <a:hlinkClick r:id="rId11"/>
              </a:rPr>
              <a:t>his site</a:t>
            </a:r>
            <a:r>
              <a:rPr lang="en-US" sz="1800" dirty="0">
                <a:effectLst/>
                <a:latin typeface="Arial" panose="020B0604020202020204" pitchFamily="34" charset="0"/>
                <a:ea typeface="Times New Roman" panose="02020603050405020304" pitchFamily="18" charset="0"/>
              </a:rPr>
              <a:t>] [</a:t>
            </a:r>
            <a:r>
              <a:rPr lang="en-US" sz="1800" u="sng" dirty="0">
                <a:solidFill>
                  <a:srgbClr val="0563C1"/>
                </a:solidFill>
                <a:effectLst/>
                <a:latin typeface="Arial" panose="020B0604020202020204" pitchFamily="34" charset="0"/>
                <a:ea typeface="Times New Roman" panose="02020603050405020304" pitchFamily="18" charset="0"/>
                <a:hlinkClick r:id="rId12"/>
              </a:rPr>
              <a:t>his Google Scholar</a:t>
            </a:r>
            <a:r>
              <a:rPr lang="en-US" sz="1800" dirty="0">
                <a:effectLst/>
                <a:latin typeface="Arial" panose="020B0604020202020204" pitchFamily="34" charset="0"/>
                <a:ea typeface="Times New Roman" panose="02020603050405020304" pitchFamily="18" charset="0"/>
              </a:rPr>
              <a:t>] has a great blog that covers new ideas in NLP, NLP Progress, his highlights from NLP conferences…etc.  In 2018 he gave a brief timeline of NLP.  </a:t>
            </a:r>
            <a:r>
              <a:rPr lang="en-US" sz="1800" u="sng" dirty="0">
                <a:solidFill>
                  <a:srgbClr val="0563C1"/>
                </a:solidFill>
                <a:effectLst/>
                <a:latin typeface="Arial" panose="020B0604020202020204" pitchFamily="34" charset="0"/>
                <a:ea typeface="Times New Roman" panose="02020603050405020304" pitchFamily="18" charset="0"/>
                <a:hlinkClick r:id="rId13"/>
              </a:rPr>
              <a:t>https://ruder.io/a-review-of-the-recent-history-of-nlp/</a:t>
            </a:r>
            <a:r>
              <a:rPr lang="en-US" sz="1800" dirty="0">
                <a:effectLst/>
                <a:latin typeface="Arial" panose="020B0604020202020204" pitchFamily="34" charset="0"/>
                <a:ea typeface="Times New Roman" panose="02020603050405020304" pitchFamily="18" charset="0"/>
              </a:rPr>
              <a:t>.  </a:t>
            </a:r>
          </a:p>
          <a:p>
            <a:endParaRPr lang="en-US" sz="1800" dirty="0">
              <a:effectLst/>
              <a:latin typeface="Arial" panose="020B0604020202020204" pitchFamily="34" charset="0"/>
              <a:ea typeface="Times New Roman" panose="02020603050405020304" pitchFamily="18" charset="0"/>
            </a:endParaRPr>
          </a:p>
          <a:p>
            <a:endParaRPr lang="en-US" sz="1800" dirty="0"/>
          </a:p>
        </p:txBody>
      </p:sp>
    </p:spTree>
    <p:extLst>
      <p:ext uri="{BB962C8B-B14F-4D97-AF65-F5344CB8AC3E}">
        <p14:creationId xmlns:p14="http://schemas.microsoft.com/office/powerpoint/2010/main" val="2527234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2908F1A2-372D-90A8-5037-F5240500ACAE}"/>
              </a:ext>
            </a:extLst>
          </p:cNvPr>
          <p:cNvSpPr txBox="1">
            <a:spLocks/>
          </p:cNvSpPr>
          <p:nvPr/>
        </p:nvSpPr>
        <p:spPr>
          <a:xfrm>
            <a:off x="552734" y="1005408"/>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dirty="0"/>
              <a:t>Questions?</a:t>
            </a:r>
          </a:p>
        </p:txBody>
      </p:sp>
      <p:pic>
        <p:nvPicPr>
          <p:cNvPr id="5" name="Picture 4" descr="Qr code&#10;&#10;Description automatically generated">
            <a:extLst>
              <a:ext uri="{FF2B5EF4-FFF2-40B4-BE49-F238E27FC236}">
                <a16:creationId xmlns:a16="http://schemas.microsoft.com/office/drawing/2014/main" id="{2DC35989-2A69-D5A9-9838-1C5A93D6A21A}"/>
              </a:ext>
            </a:extLst>
          </p:cNvPr>
          <p:cNvPicPr>
            <a:picLocks noChangeAspect="1"/>
          </p:cNvPicPr>
          <p:nvPr/>
        </p:nvPicPr>
        <p:blipFill rotWithShape="1">
          <a:blip r:embed="rId3">
            <a:extLst>
              <a:ext uri="{28A0092B-C50C-407E-A947-70E740481C1C}">
                <a14:useLocalDpi xmlns:a14="http://schemas.microsoft.com/office/drawing/2010/main" val="0"/>
              </a:ext>
            </a:extLst>
          </a:blip>
          <a:srcRect l="2477" t="2636" r="3637" b="3478"/>
          <a:stretch/>
        </p:blipFill>
        <p:spPr>
          <a:xfrm>
            <a:off x="2988860" y="1883386"/>
            <a:ext cx="3316406" cy="3316407"/>
          </a:xfrm>
          <a:prstGeom prst="rect">
            <a:avLst/>
          </a:prstGeom>
          <a:ln w="57150">
            <a:solidFill>
              <a:schemeClr val="tx1"/>
            </a:solidFill>
          </a:ln>
        </p:spPr>
      </p:pic>
      <p:sp>
        <p:nvSpPr>
          <p:cNvPr id="6" name="TextBox 5">
            <a:extLst>
              <a:ext uri="{FF2B5EF4-FFF2-40B4-BE49-F238E27FC236}">
                <a16:creationId xmlns:a16="http://schemas.microsoft.com/office/drawing/2014/main" id="{2C3C6B4F-9732-785B-00B6-1749D5370D13}"/>
              </a:ext>
            </a:extLst>
          </p:cNvPr>
          <p:cNvSpPr txBox="1"/>
          <p:nvPr/>
        </p:nvSpPr>
        <p:spPr>
          <a:xfrm>
            <a:off x="1511489" y="5477606"/>
            <a:ext cx="6312090" cy="1200329"/>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Scan QR code for </a:t>
            </a:r>
            <a:r>
              <a:rPr lang="en-US" sz="2400" dirty="0">
                <a:latin typeface="Arial" panose="020B0604020202020204" pitchFamily="34" charset="0"/>
                <a:cs typeface="Arial" panose="020B0604020202020204" pitchFamily="34" charset="0"/>
                <a:hlinkClick r:id="rId4"/>
              </a:rPr>
              <a:t>GitHub repository</a:t>
            </a:r>
            <a:r>
              <a:rPr lang="en-US" sz="2400" dirty="0">
                <a:latin typeface="Arial" panose="020B0604020202020204" pitchFamily="34" charset="0"/>
                <a:cs typeface="Arial" panose="020B0604020202020204" pitchFamily="34" charset="0"/>
              </a:rPr>
              <a:t> access!</a:t>
            </a:r>
          </a:p>
          <a:p>
            <a:pPr algn="ctr"/>
            <a:endParaRPr lang="en-US" sz="24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Email: </a:t>
            </a:r>
            <a:r>
              <a:rPr lang="en-US" sz="2400" dirty="0">
                <a:latin typeface="Arial" panose="020B0604020202020204" pitchFamily="34" charset="0"/>
                <a:cs typeface="Arial" panose="020B0604020202020204" pitchFamily="34" charset="0"/>
                <a:hlinkClick r:id="rId5"/>
              </a:rPr>
              <a:t>john.scudder@westpoint.edu</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9024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646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9A8B7774-A737-12E8-AEBD-D4B465B93218}"/>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dirty="0"/>
              <a:t>Backup Slides</a:t>
            </a:r>
          </a:p>
        </p:txBody>
      </p:sp>
    </p:spTree>
    <p:extLst>
      <p:ext uri="{BB962C8B-B14F-4D97-AF65-F5344CB8AC3E}">
        <p14:creationId xmlns:p14="http://schemas.microsoft.com/office/powerpoint/2010/main" val="853265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4F907A-D052-8F06-2AAF-D306A4D2C920}"/>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a:solidFill>
                  <a:schemeClr val="bg1"/>
                </a:solidFill>
                <a:latin typeface="Arial" panose="020B0604020202020204" pitchFamily="34" charset="0"/>
                <a:cs typeface="Arial" panose="020B0604020202020204" pitchFamily="34" charset="0"/>
              </a:rPr>
              <a:t>5x Lesson Agenda</a:t>
            </a:r>
          </a:p>
        </p:txBody>
      </p:sp>
      <p:sp>
        <p:nvSpPr>
          <p:cNvPr id="3" name="Content Placeholder 1">
            <a:extLst>
              <a:ext uri="{FF2B5EF4-FFF2-40B4-BE49-F238E27FC236}">
                <a16:creationId xmlns:a16="http://schemas.microsoft.com/office/drawing/2014/main" id="{226F7D33-41C8-B686-BFFB-C3AB97CAA9DA}"/>
              </a:ext>
            </a:extLst>
          </p:cNvPr>
          <p:cNvSpPr txBox="1">
            <a:spLocks/>
          </p:cNvSpPr>
          <p:nvPr/>
        </p:nvSpPr>
        <p:spPr>
          <a:xfrm>
            <a:off x="278296" y="1325217"/>
            <a:ext cx="8547652" cy="5287617"/>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15 March @ 1500 in TH120</a:t>
            </a:r>
          </a:p>
          <a:p>
            <a:pPr lvl="1"/>
            <a:r>
              <a:rPr lang="en-US" sz="1600" dirty="0"/>
              <a:t>Preprocessing, Tokenization, Part of Speech Tagging</a:t>
            </a:r>
          </a:p>
          <a:p>
            <a:pPr lvl="1"/>
            <a:endParaRPr lang="en-US" sz="1600" dirty="0"/>
          </a:p>
          <a:p>
            <a:r>
              <a:rPr lang="en-US" sz="2000" dirty="0"/>
              <a:t>22 March @ 1000 in TH120</a:t>
            </a:r>
          </a:p>
          <a:p>
            <a:pPr lvl="1"/>
            <a:r>
              <a:rPr lang="en-US" sz="1600" dirty="0"/>
              <a:t>Basic lexical analysis – sentiment, cosine similarity</a:t>
            </a:r>
          </a:p>
          <a:p>
            <a:pPr lvl="1"/>
            <a:r>
              <a:rPr lang="en-US" sz="1600" dirty="0"/>
              <a:t>Representations – N-Grams, Bag of Words</a:t>
            </a:r>
          </a:p>
          <a:p>
            <a:pPr lvl="1"/>
            <a:endParaRPr lang="en-US" sz="1600" dirty="0"/>
          </a:p>
          <a:p>
            <a:r>
              <a:rPr lang="en-US" sz="2000" dirty="0"/>
              <a:t>5 April @ 1100 in TH120</a:t>
            </a:r>
          </a:p>
          <a:p>
            <a:pPr lvl="1"/>
            <a:r>
              <a:rPr lang="en-US" sz="1600" dirty="0"/>
              <a:t>TF-IDF &amp; word2vec</a:t>
            </a:r>
          </a:p>
          <a:p>
            <a:pPr lvl="1"/>
            <a:r>
              <a:rPr lang="en-US" sz="1600" dirty="0"/>
              <a:t>Visualizations</a:t>
            </a:r>
          </a:p>
          <a:p>
            <a:pPr lvl="1"/>
            <a:r>
              <a:rPr lang="en-US" sz="1600" dirty="0"/>
              <a:t>Training models</a:t>
            </a:r>
          </a:p>
          <a:p>
            <a:pPr lvl="1"/>
            <a:endParaRPr lang="en-US" sz="1600" dirty="0"/>
          </a:p>
          <a:p>
            <a:r>
              <a:rPr lang="en-US" sz="2000" dirty="0"/>
              <a:t>19 April @ 1000 in TH120</a:t>
            </a:r>
          </a:p>
          <a:p>
            <a:pPr lvl="1"/>
            <a:r>
              <a:rPr lang="en-US" sz="1600" dirty="0"/>
              <a:t>State-of-the-art models: transformers, BERT</a:t>
            </a:r>
          </a:p>
          <a:p>
            <a:pPr lvl="1"/>
            <a:r>
              <a:rPr lang="en-US" sz="1600" dirty="0"/>
              <a:t>Hugging Face packages</a:t>
            </a:r>
          </a:p>
          <a:p>
            <a:pPr lvl="1"/>
            <a:endParaRPr lang="en-US" sz="1600" dirty="0"/>
          </a:p>
          <a:p>
            <a:r>
              <a:rPr lang="en-US" sz="2000" dirty="0"/>
              <a:t>9 May @ 1000 in TH120</a:t>
            </a:r>
          </a:p>
          <a:p>
            <a:pPr lvl="1"/>
            <a:r>
              <a:rPr lang="en-US" sz="1600" dirty="0"/>
              <a:t>2x packages: Weights &amp; Biases + Label Studio</a:t>
            </a:r>
          </a:p>
          <a:p>
            <a:pPr lvl="1"/>
            <a:r>
              <a:rPr lang="en-US" sz="1600" dirty="0"/>
              <a:t>Hone your craft!  Ongoing D/Math research with NLP</a:t>
            </a:r>
          </a:p>
          <a:p>
            <a:endParaRPr lang="en-US" sz="2000" dirty="0"/>
          </a:p>
        </p:txBody>
      </p:sp>
    </p:spTree>
    <p:extLst>
      <p:ext uri="{BB962C8B-B14F-4D97-AF65-F5344CB8AC3E}">
        <p14:creationId xmlns:p14="http://schemas.microsoft.com/office/powerpoint/2010/main" val="2317558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9A8B7774-A737-12E8-AEBD-D4B465B93218}"/>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dirty="0">
                <a:solidFill>
                  <a:srgbClr val="FF0000"/>
                </a:solidFill>
              </a:rPr>
              <a:t>LESSON 1</a:t>
            </a:r>
          </a:p>
        </p:txBody>
      </p:sp>
    </p:spTree>
    <p:extLst>
      <p:ext uri="{BB962C8B-B14F-4D97-AF65-F5344CB8AC3E}">
        <p14:creationId xmlns:p14="http://schemas.microsoft.com/office/powerpoint/2010/main" val="1144926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9A8B7774-A737-12E8-AEBD-D4B465B93218}"/>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dirty="0"/>
              <a:t>Common Tasks</a:t>
            </a:r>
          </a:p>
        </p:txBody>
      </p:sp>
    </p:spTree>
    <p:extLst>
      <p:ext uri="{BB962C8B-B14F-4D97-AF65-F5344CB8AC3E}">
        <p14:creationId xmlns:p14="http://schemas.microsoft.com/office/powerpoint/2010/main" val="3496571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EC719D9-24A8-48A3-F2E1-70AC8C684D39}"/>
              </a:ext>
            </a:extLst>
          </p:cNvPr>
          <p:cNvGrpSpPr/>
          <p:nvPr/>
        </p:nvGrpSpPr>
        <p:grpSpPr>
          <a:xfrm>
            <a:off x="770150" y="1568909"/>
            <a:ext cx="8774521" cy="4238312"/>
            <a:chOff x="46250" y="1683214"/>
            <a:chExt cx="8774521" cy="4238312"/>
          </a:xfrm>
        </p:grpSpPr>
        <p:sp>
          <p:nvSpPr>
            <p:cNvPr id="7" name="Content Placeholder 2">
              <a:extLst>
                <a:ext uri="{FF2B5EF4-FFF2-40B4-BE49-F238E27FC236}">
                  <a16:creationId xmlns:a16="http://schemas.microsoft.com/office/drawing/2014/main" id="{305145D4-BF76-E052-5CDA-F8344DCADB2A}"/>
                </a:ext>
              </a:extLst>
            </p:cNvPr>
            <p:cNvSpPr txBox="1">
              <a:spLocks/>
            </p:cNvSpPr>
            <p:nvPr/>
          </p:nvSpPr>
          <p:spPr>
            <a:xfrm>
              <a:off x="46250" y="2104639"/>
              <a:ext cx="4332620" cy="327710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rPr>
                <a:t>Morphology</a:t>
              </a:r>
            </a:p>
            <a:p>
              <a:pPr>
                <a:spcBef>
                  <a:spcPts val="900"/>
                </a:spcBef>
              </a:pPr>
              <a:r>
                <a:rPr lang="en-US" sz="1400" dirty="0">
                  <a:latin typeface="Arial" panose="020B0604020202020204" pitchFamily="34" charset="0"/>
                  <a:cs typeface="Arial" panose="020B0604020202020204" pitchFamily="34" charset="0"/>
                  <a:sym typeface="Wingdings" pitchFamily="2" charset="2"/>
                </a:rPr>
                <a:t>Word Segmentation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Part-of-Speech Tagging</a:t>
              </a:r>
            </a:p>
            <a:p>
              <a:pPr>
                <a:spcBef>
                  <a:spcPts val="900"/>
                </a:spcBef>
              </a:pPr>
              <a:r>
                <a:rPr lang="en-US" sz="1400" dirty="0">
                  <a:latin typeface="Arial" panose="020B0604020202020204" pitchFamily="34" charset="0"/>
                  <a:cs typeface="Arial" panose="020B0604020202020204" pitchFamily="34" charset="0"/>
                  <a:sym typeface="Wingdings" pitchFamily="2" charset="2"/>
                </a:rPr>
                <a:t>Parsing</a:t>
              </a:r>
            </a:p>
            <a:p>
              <a:pPr>
                <a:spcBef>
                  <a:spcPts val="900"/>
                </a:spcBef>
              </a:pPr>
              <a:r>
                <a:rPr lang="en-US" sz="1400" dirty="0">
                  <a:latin typeface="Arial" panose="020B0604020202020204" pitchFamily="34" charset="0"/>
                  <a:cs typeface="Arial" panose="020B0604020202020204" pitchFamily="34" charset="0"/>
                  <a:sym typeface="Wingdings" pitchFamily="2" charset="2"/>
                </a:rPr>
                <a:t>	Constituency</a:t>
              </a:r>
            </a:p>
            <a:p>
              <a:pPr>
                <a:spcBef>
                  <a:spcPts val="900"/>
                </a:spcBef>
              </a:pPr>
              <a:r>
                <a:rPr lang="en-US" sz="1400" dirty="0">
                  <a:latin typeface="Arial" panose="020B0604020202020204" pitchFamily="34" charset="0"/>
                  <a:cs typeface="Arial" panose="020B0604020202020204" pitchFamily="34" charset="0"/>
                  <a:sym typeface="Wingdings" pitchFamily="2" charset="2"/>
                </a:rPr>
                <a:t>	Dependency</a:t>
              </a: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p:txBody>
        </p:sp>
        <p:sp>
          <p:nvSpPr>
            <p:cNvPr id="8" name="Content Placeholder 2">
              <a:extLst>
                <a:ext uri="{FF2B5EF4-FFF2-40B4-BE49-F238E27FC236}">
                  <a16:creationId xmlns:a16="http://schemas.microsoft.com/office/drawing/2014/main" id="{F939F598-8E66-800C-20A4-CD6917E8489B}"/>
                </a:ext>
              </a:extLst>
            </p:cNvPr>
            <p:cNvSpPr txBox="1">
              <a:spLocks/>
            </p:cNvSpPr>
            <p:nvPr/>
          </p:nvSpPr>
          <p:spPr>
            <a:xfrm>
              <a:off x="46251" y="1707029"/>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Syntax</a:t>
              </a:r>
            </a:p>
          </p:txBody>
        </p:sp>
        <p:sp>
          <p:nvSpPr>
            <p:cNvPr id="9" name="Content Placeholder 2">
              <a:extLst>
                <a:ext uri="{FF2B5EF4-FFF2-40B4-BE49-F238E27FC236}">
                  <a16:creationId xmlns:a16="http://schemas.microsoft.com/office/drawing/2014/main" id="{054A6BFB-785B-743A-1FB8-12FABF6866DD}"/>
                </a:ext>
              </a:extLst>
            </p:cNvPr>
            <p:cNvSpPr txBox="1">
              <a:spLocks/>
            </p:cNvSpPr>
            <p:nvPr/>
          </p:nvSpPr>
          <p:spPr>
            <a:xfrm>
              <a:off x="4488151" y="2090613"/>
              <a:ext cx="4332620" cy="383091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sym typeface="Wingdings" pitchFamily="2" charset="2"/>
                </a:rPr>
                <a:t>Sentiment Analysis</a:t>
              </a:r>
            </a:p>
            <a:p>
              <a:pPr>
                <a:spcBef>
                  <a:spcPts val="900"/>
                </a:spcBef>
              </a:pPr>
              <a:r>
                <a:rPr lang="en-US" sz="1400" dirty="0">
                  <a:latin typeface="Arial" panose="020B0604020202020204" pitchFamily="34" charset="0"/>
                  <a:cs typeface="Arial" panose="020B0604020202020204" pitchFamily="34" charset="0"/>
                  <a:sym typeface="Wingdings" pitchFamily="2" charset="2"/>
                </a:rPr>
                <a:t>Topic Modelling</a:t>
              </a:r>
            </a:p>
            <a:p>
              <a:pPr>
                <a:spcBef>
                  <a:spcPts val="900"/>
                </a:spcBef>
              </a:pPr>
              <a:r>
                <a:rPr lang="en-US" sz="1400" dirty="0">
                  <a:latin typeface="Arial" panose="020B0604020202020204" pitchFamily="34" charset="0"/>
                  <a:cs typeface="Arial" panose="020B0604020202020204" pitchFamily="34" charset="0"/>
                  <a:sym typeface="Wingdings" pitchFamily="2" charset="2"/>
                </a:rPr>
                <a:t>Named Entity Recognition (NER)</a:t>
              </a:r>
            </a:p>
            <a:p>
              <a:pPr>
                <a:spcBef>
                  <a:spcPts val="900"/>
                </a:spcBef>
              </a:pPr>
              <a:r>
                <a:rPr lang="en-US" sz="1400" dirty="0">
                  <a:latin typeface="Arial" panose="020B0604020202020204" pitchFamily="34" charset="0"/>
                  <a:cs typeface="Arial" panose="020B0604020202020204" pitchFamily="34" charset="0"/>
                  <a:sym typeface="Wingdings" pitchFamily="2" charset="2"/>
                </a:rPr>
                <a:t>Relation Extraction</a:t>
              </a:r>
            </a:p>
            <a:p>
              <a:pPr>
                <a:spcBef>
                  <a:spcPts val="900"/>
                </a:spcBef>
              </a:pPr>
              <a:r>
                <a:rPr lang="en-US" sz="1400" dirty="0">
                  <a:latin typeface="Arial" panose="020B0604020202020204" pitchFamily="34" charset="0"/>
                  <a:cs typeface="Arial" panose="020B0604020202020204" pitchFamily="34" charset="0"/>
                  <a:sym typeface="Wingdings" pitchFamily="2" charset="2"/>
                </a:rPr>
                <a:t>Word Sense Disambiguation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Natural Language Understanding (NLU)</a:t>
              </a:r>
            </a:p>
            <a:p>
              <a:pPr>
                <a:spcBef>
                  <a:spcPts val="900"/>
                </a:spcBef>
              </a:pPr>
              <a:r>
                <a:rPr lang="en-US" sz="1400" dirty="0">
                  <a:latin typeface="Arial" panose="020B0604020202020204" pitchFamily="34" charset="0"/>
                  <a:cs typeface="Arial" panose="020B0604020202020204" pitchFamily="34" charset="0"/>
                  <a:sym typeface="Wingdings" pitchFamily="2" charset="2"/>
                </a:rPr>
                <a:t>Natural Language Generation (NLG)</a:t>
              </a:r>
            </a:p>
            <a:p>
              <a:pPr>
                <a:spcBef>
                  <a:spcPts val="900"/>
                </a:spcBef>
              </a:pPr>
              <a:r>
                <a:rPr lang="en-US" sz="1400" dirty="0">
                  <a:latin typeface="Arial" panose="020B0604020202020204" pitchFamily="34" charset="0"/>
                  <a:cs typeface="Arial" panose="020B0604020202020204" pitchFamily="34" charset="0"/>
                  <a:sym typeface="Wingdings" pitchFamily="2" charset="2"/>
                </a:rPr>
                <a:t>Machine Translation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Entailment</a:t>
              </a:r>
            </a:p>
            <a:p>
              <a:pPr>
                <a:spcBef>
                  <a:spcPts val="900"/>
                </a:spcBef>
              </a:pPr>
              <a:r>
                <a:rPr lang="en-US" sz="1400" dirty="0">
                  <a:latin typeface="Arial" panose="020B0604020202020204" pitchFamily="34" charset="0"/>
                  <a:cs typeface="Arial" panose="020B0604020202020204" pitchFamily="34" charset="0"/>
                  <a:sym typeface="Wingdings" pitchFamily="2" charset="2"/>
                </a:rPr>
                <a:t>Question Answering</a:t>
              </a:r>
            </a:p>
            <a:p>
              <a:pPr>
                <a:spcBef>
                  <a:spcPts val="900"/>
                </a:spcBef>
              </a:pPr>
              <a:r>
                <a:rPr lang="en-US" sz="1400" dirty="0">
                  <a:latin typeface="Arial" panose="020B0604020202020204" pitchFamily="34" charset="0"/>
                  <a:cs typeface="Arial" panose="020B0604020202020204" pitchFamily="34" charset="0"/>
                  <a:sym typeface="Wingdings" pitchFamily="2" charset="2"/>
                </a:rPr>
                <a:t>Language Modelling</a:t>
              </a: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p:txBody>
        </p:sp>
        <p:sp>
          <p:nvSpPr>
            <p:cNvPr id="10" name="Content Placeholder 2">
              <a:extLst>
                <a:ext uri="{FF2B5EF4-FFF2-40B4-BE49-F238E27FC236}">
                  <a16:creationId xmlns:a16="http://schemas.microsoft.com/office/drawing/2014/main" id="{2003B1B3-4510-E150-D4F8-0D3B29926997}"/>
                </a:ext>
              </a:extLst>
            </p:cNvPr>
            <p:cNvSpPr txBox="1">
              <a:spLocks/>
            </p:cNvSpPr>
            <p:nvPr/>
          </p:nvSpPr>
          <p:spPr>
            <a:xfrm>
              <a:off x="4485142" y="1683214"/>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Semantics</a:t>
              </a:r>
            </a:p>
          </p:txBody>
        </p:sp>
        <p:sp>
          <p:nvSpPr>
            <p:cNvPr id="11" name="Content Placeholder 2">
              <a:extLst>
                <a:ext uri="{FF2B5EF4-FFF2-40B4-BE49-F238E27FC236}">
                  <a16:creationId xmlns:a16="http://schemas.microsoft.com/office/drawing/2014/main" id="{2EDAF9C9-2EF1-2A8D-8E94-E5392047B90A}"/>
                </a:ext>
              </a:extLst>
            </p:cNvPr>
            <p:cNvSpPr txBox="1">
              <a:spLocks/>
            </p:cNvSpPr>
            <p:nvPr/>
          </p:nvSpPr>
          <p:spPr>
            <a:xfrm>
              <a:off x="46251" y="4445532"/>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Discourse</a:t>
              </a:r>
            </a:p>
          </p:txBody>
        </p:sp>
        <p:sp>
          <p:nvSpPr>
            <p:cNvPr id="12" name="Content Placeholder 2">
              <a:extLst>
                <a:ext uri="{FF2B5EF4-FFF2-40B4-BE49-F238E27FC236}">
                  <a16:creationId xmlns:a16="http://schemas.microsoft.com/office/drawing/2014/main" id="{B14EDDE0-7E9E-A34A-E4CD-21FB4C20A947}"/>
                </a:ext>
              </a:extLst>
            </p:cNvPr>
            <p:cNvSpPr txBox="1">
              <a:spLocks/>
            </p:cNvSpPr>
            <p:nvPr/>
          </p:nvSpPr>
          <p:spPr>
            <a:xfrm>
              <a:off x="46250" y="4843141"/>
              <a:ext cx="4332620" cy="86510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sym typeface="Wingdings" pitchFamily="2" charset="2"/>
                </a:rPr>
                <a:t>Summarization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Coreference Resolution</a:t>
              </a:r>
            </a:p>
          </p:txBody>
        </p:sp>
      </p:grpSp>
      <p:sp>
        <p:nvSpPr>
          <p:cNvPr id="23" name="TextBox 22">
            <a:extLst>
              <a:ext uri="{FF2B5EF4-FFF2-40B4-BE49-F238E27FC236}">
                <a16:creationId xmlns:a16="http://schemas.microsoft.com/office/drawing/2014/main" id="{523F7FEB-510F-FA38-1DE4-B237D987CD9C}"/>
              </a:ext>
            </a:extLst>
          </p:cNvPr>
          <p:cNvSpPr txBox="1"/>
          <p:nvPr/>
        </p:nvSpPr>
        <p:spPr>
          <a:xfrm>
            <a:off x="3230169" y="6539984"/>
            <a:ext cx="2683662" cy="200055"/>
          </a:xfrm>
          <a:prstGeom prst="rect">
            <a:avLst/>
          </a:prstGeom>
          <a:noFill/>
        </p:spPr>
        <p:txBody>
          <a:bodyPr wrap="square">
            <a:spAutoFit/>
          </a:bodyPr>
          <a:lstStyle/>
          <a:p>
            <a:pPr algn="ctr"/>
            <a:r>
              <a:rPr lang="en-US" sz="700" dirty="0">
                <a:latin typeface="Arial" panose="020B0604020202020204" pitchFamily="34" charset="0"/>
                <a:cs typeface="Arial" panose="020B0604020202020204" pitchFamily="34" charset="0"/>
              </a:rPr>
              <a:t>Adapted from Chris Tanner’s CS287 Lecture Slides.</a:t>
            </a:r>
          </a:p>
        </p:txBody>
      </p:sp>
      <p:sp>
        <p:nvSpPr>
          <p:cNvPr id="24" name="Rectangle 23">
            <a:extLst>
              <a:ext uri="{FF2B5EF4-FFF2-40B4-BE49-F238E27FC236}">
                <a16:creationId xmlns:a16="http://schemas.microsoft.com/office/drawing/2014/main" id="{89F9E4FC-2FCB-62DF-A6AD-A0FE2CCA82F2}"/>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dirty="0">
                <a:solidFill>
                  <a:schemeClr val="bg1"/>
                </a:solidFill>
                <a:latin typeface="Arial" panose="020B0604020202020204" pitchFamily="34" charset="0"/>
                <a:cs typeface="Arial" panose="020B0604020202020204" pitchFamily="34" charset="0"/>
              </a:rPr>
              <a:t>Common Tasks (aka problems)</a:t>
            </a:r>
          </a:p>
        </p:txBody>
      </p:sp>
    </p:spTree>
    <p:extLst>
      <p:ext uri="{BB962C8B-B14F-4D97-AF65-F5344CB8AC3E}">
        <p14:creationId xmlns:p14="http://schemas.microsoft.com/office/powerpoint/2010/main" val="1849042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ECEB6BC-A512-CD07-5F79-95481083CE59}"/>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dirty="0">
                <a:solidFill>
                  <a:schemeClr val="bg1"/>
                </a:solidFill>
                <a:latin typeface="Arial" panose="020B0604020202020204" pitchFamily="34" charset="0"/>
                <a:cs typeface="Arial" panose="020B0604020202020204" pitchFamily="34" charset="0"/>
              </a:rPr>
              <a:t>Common Tasks (aka problems)</a:t>
            </a:r>
          </a:p>
        </p:txBody>
      </p:sp>
      <p:grpSp>
        <p:nvGrpSpPr>
          <p:cNvPr id="14" name="Group 13">
            <a:extLst>
              <a:ext uri="{FF2B5EF4-FFF2-40B4-BE49-F238E27FC236}">
                <a16:creationId xmlns:a16="http://schemas.microsoft.com/office/drawing/2014/main" id="{AEC719D9-24A8-48A3-F2E1-70AC8C684D39}"/>
              </a:ext>
            </a:extLst>
          </p:cNvPr>
          <p:cNvGrpSpPr/>
          <p:nvPr/>
        </p:nvGrpSpPr>
        <p:grpSpPr>
          <a:xfrm>
            <a:off x="770150" y="1568909"/>
            <a:ext cx="8774521" cy="4238312"/>
            <a:chOff x="46250" y="1683214"/>
            <a:chExt cx="8774521" cy="4238312"/>
          </a:xfrm>
        </p:grpSpPr>
        <p:sp>
          <p:nvSpPr>
            <p:cNvPr id="7" name="Content Placeholder 2">
              <a:extLst>
                <a:ext uri="{FF2B5EF4-FFF2-40B4-BE49-F238E27FC236}">
                  <a16:creationId xmlns:a16="http://schemas.microsoft.com/office/drawing/2014/main" id="{305145D4-BF76-E052-5CDA-F8344DCADB2A}"/>
                </a:ext>
              </a:extLst>
            </p:cNvPr>
            <p:cNvSpPr txBox="1">
              <a:spLocks/>
            </p:cNvSpPr>
            <p:nvPr/>
          </p:nvSpPr>
          <p:spPr>
            <a:xfrm>
              <a:off x="46250" y="2104639"/>
              <a:ext cx="4332620" cy="327710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rPr>
                <a:t>Morphology</a:t>
              </a:r>
            </a:p>
            <a:p>
              <a:pPr>
                <a:spcBef>
                  <a:spcPts val="900"/>
                </a:spcBef>
              </a:pPr>
              <a:r>
                <a:rPr lang="en-US" sz="1400" dirty="0">
                  <a:latin typeface="Arial" panose="020B0604020202020204" pitchFamily="34" charset="0"/>
                  <a:cs typeface="Arial" panose="020B0604020202020204" pitchFamily="34" charset="0"/>
                  <a:sym typeface="Wingdings" pitchFamily="2" charset="2"/>
                </a:rPr>
                <a:t>Word Segmentation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Part-of-Speech Tagging</a:t>
              </a:r>
            </a:p>
            <a:p>
              <a:pPr>
                <a:spcBef>
                  <a:spcPts val="900"/>
                </a:spcBef>
              </a:pPr>
              <a:r>
                <a:rPr lang="en-US" sz="1400" dirty="0">
                  <a:latin typeface="Arial" panose="020B0604020202020204" pitchFamily="34" charset="0"/>
                  <a:cs typeface="Arial" panose="020B0604020202020204" pitchFamily="34" charset="0"/>
                  <a:sym typeface="Wingdings" pitchFamily="2" charset="2"/>
                </a:rPr>
                <a:t>Parsing</a:t>
              </a:r>
            </a:p>
            <a:p>
              <a:pPr>
                <a:spcBef>
                  <a:spcPts val="900"/>
                </a:spcBef>
              </a:pPr>
              <a:r>
                <a:rPr lang="en-US" sz="1400" dirty="0">
                  <a:latin typeface="Arial" panose="020B0604020202020204" pitchFamily="34" charset="0"/>
                  <a:cs typeface="Arial" panose="020B0604020202020204" pitchFamily="34" charset="0"/>
                  <a:sym typeface="Wingdings" pitchFamily="2" charset="2"/>
                </a:rPr>
                <a:t>	Constituency</a:t>
              </a:r>
            </a:p>
            <a:p>
              <a:pPr>
                <a:spcBef>
                  <a:spcPts val="900"/>
                </a:spcBef>
              </a:pPr>
              <a:r>
                <a:rPr lang="en-US" sz="1400" dirty="0">
                  <a:latin typeface="Arial" panose="020B0604020202020204" pitchFamily="34" charset="0"/>
                  <a:cs typeface="Arial" panose="020B0604020202020204" pitchFamily="34" charset="0"/>
                  <a:sym typeface="Wingdings" pitchFamily="2" charset="2"/>
                </a:rPr>
                <a:t>	Dependency</a:t>
              </a: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p:txBody>
        </p:sp>
        <p:sp>
          <p:nvSpPr>
            <p:cNvPr id="8" name="Content Placeholder 2">
              <a:extLst>
                <a:ext uri="{FF2B5EF4-FFF2-40B4-BE49-F238E27FC236}">
                  <a16:creationId xmlns:a16="http://schemas.microsoft.com/office/drawing/2014/main" id="{F939F598-8E66-800C-20A4-CD6917E8489B}"/>
                </a:ext>
              </a:extLst>
            </p:cNvPr>
            <p:cNvSpPr txBox="1">
              <a:spLocks/>
            </p:cNvSpPr>
            <p:nvPr/>
          </p:nvSpPr>
          <p:spPr>
            <a:xfrm>
              <a:off x="46251" y="1707029"/>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Syntax</a:t>
              </a:r>
            </a:p>
          </p:txBody>
        </p:sp>
        <p:sp>
          <p:nvSpPr>
            <p:cNvPr id="9" name="Content Placeholder 2">
              <a:extLst>
                <a:ext uri="{FF2B5EF4-FFF2-40B4-BE49-F238E27FC236}">
                  <a16:creationId xmlns:a16="http://schemas.microsoft.com/office/drawing/2014/main" id="{054A6BFB-785B-743A-1FB8-12FABF6866DD}"/>
                </a:ext>
              </a:extLst>
            </p:cNvPr>
            <p:cNvSpPr txBox="1">
              <a:spLocks/>
            </p:cNvSpPr>
            <p:nvPr/>
          </p:nvSpPr>
          <p:spPr>
            <a:xfrm>
              <a:off x="4488151" y="2090613"/>
              <a:ext cx="4332620" cy="383091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sym typeface="Wingdings" pitchFamily="2" charset="2"/>
                </a:rPr>
                <a:t>Sentiment Analysis</a:t>
              </a:r>
            </a:p>
            <a:p>
              <a:pPr>
                <a:spcBef>
                  <a:spcPts val="900"/>
                </a:spcBef>
              </a:pPr>
              <a:r>
                <a:rPr lang="en-US" sz="1400" dirty="0">
                  <a:latin typeface="Arial" panose="020B0604020202020204" pitchFamily="34" charset="0"/>
                  <a:cs typeface="Arial" panose="020B0604020202020204" pitchFamily="34" charset="0"/>
                  <a:sym typeface="Wingdings" pitchFamily="2" charset="2"/>
                </a:rPr>
                <a:t>Topic Modelling</a:t>
              </a:r>
            </a:p>
            <a:p>
              <a:pPr>
                <a:spcBef>
                  <a:spcPts val="900"/>
                </a:spcBef>
              </a:pPr>
              <a:r>
                <a:rPr lang="en-US" sz="1400" dirty="0">
                  <a:latin typeface="Arial" panose="020B0604020202020204" pitchFamily="34" charset="0"/>
                  <a:cs typeface="Arial" panose="020B0604020202020204" pitchFamily="34" charset="0"/>
                  <a:sym typeface="Wingdings" pitchFamily="2" charset="2"/>
                </a:rPr>
                <a:t>Named Entity Recognition (NER)</a:t>
              </a:r>
            </a:p>
            <a:p>
              <a:pPr>
                <a:spcBef>
                  <a:spcPts val="900"/>
                </a:spcBef>
              </a:pPr>
              <a:r>
                <a:rPr lang="en-US" sz="1400" dirty="0">
                  <a:latin typeface="Arial" panose="020B0604020202020204" pitchFamily="34" charset="0"/>
                  <a:cs typeface="Arial" panose="020B0604020202020204" pitchFamily="34" charset="0"/>
                  <a:sym typeface="Wingdings" pitchFamily="2" charset="2"/>
                </a:rPr>
                <a:t>Relation Extraction</a:t>
              </a:r>
            </a:p>
            <a:p>
              <a:pPr>
                <a:spcBef>
                  <a:spcPts val="900"/>
                </a:spcBef>
              </a:pPr>
              <a:r>
                <a:rPr lang="en-US" sz="1400" dirty="0">
                  <a:latin typeface="Arial" panose="020B0604020202020204" pitchFamily="34" charset="0"/>
                  <a:cs typeface="Arial" panose="020B0604020202020204" pitchFamily="34" charset="0"/>
                  <a:sym typeface="Wingdings" pitchFamily="2" charset="2"/>
                </a:rPr>
                <a:t>Word Sense Disambiguation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Natural Language Understanding (NLU)</a:t>
              </a:r>
            </a:p>
            <a:p>
              <a:pPr>
                <a:spcBef>
                  <a:spcPts val="900"/>
                </a:spcBef>
              </a:pPr>
              <a:r>
                <a:rPr lang="en-US" sz="1400" dirty="0">
                  <a:latin typeface="Arial" panose="020B0604020202020204" pitchFamily="34" charset="0"/>
                  <a:cs typeface="Arial" panose="020B0604020202020204" pitchFamily="34" charset="0"/>
                  <a:sym typeface="Wingdings" pitchFamily="2" charset="2"/>
                </a:rPr>
                <a:t>Natural Language Generation (NLG)</a:t>
              </a:r>
            </a:p>
            <a:p>
              <a:pPr>
                <a:spcBef>
                  <a:spcPts val="900"/>
                </a:spcBef>
              </a:pPr>
              <a:r>
                <a:rPr lang="en-US" sz="1400" dirty="0">
                  <a:latin typeface="Arial" panose="020B0604020202020204" pitchFamily="34" charset="0"/>
                  <a:cs typeface="Arial" panose="020B0604020202020204" pitchFamily="34" charset="0"/>
                  <a:sym typeface="Wingdings" pitchFamily="2" charset="2"/>
                </a:rPr>
                <a:t>Machine Translation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Entailment</a:t>
              </a:r>
            </a:p>
            <a:p>
              <a:pPr>
                <a:spcBef>
                  <a:spcPts val="900"/>
                </a:spcBef>
              </a:pPr>
              <a:r>
                <a:rPr lang="en-US" sz="1400" dirty="0">
                  <a:latin typeface="Arial" panose="020B0604020202020204" pitchFamily="34" charset="0"/>
                  <a:cs typeface="Arial" panose="020B0604020202020204" pitchFamily="34" charset="0"/>
                  <a:sym typeface="Wingdings" pitchFamily="2" charset="2"/>
                </a:rPr>
                <a:t>Question Answering</a:t>
              </a:r>
            </a:p>
            <a:p>
              <a:pPr>
                <a:spcBef>
                  <a:spcPts val="900"/>
                </a:spcBef>
              </a:pPr>
              <a:r>
                <a:rPr lang="en-US" sz="1400" dirty="0">
                  <a:latin typeface="Arial" panose="020B0604020202020204" pitchFamily="34" charset="0"/>
                  <a:cs typeface="Arial" panose="020B0604020202020204" pitchFamily="34" charset="0"/>
                  <a:sym typeface="Wingdings" pitchFamily="2" charset="2"/>
                </a:rPr>
                <a:t>Language Modelling</a:t>
              </a: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p:txBody>
        </p:sp>
        <p:sp>
          <p:nvSpPr>
            <p:cNvPr id="10" name="Content Placeholder 2">
              <a:extLst>
                <a:ext uri="{FF2B5EF4-FFF2-40B4-BE49-F238E27FC236}">
                  <a16:creationId xmlns:a16="http://schemas.microsoft.com/office/drawing/2014/main" id="{2003B1B3-4510-E150-D4F8-0D3B29926997}"/>
                </a:ext>
              </a:extLst>
            </p:cNvPr>
            <p:cNvSpPr txBox="1">
              <a:spLocks/>
            </p:cNvSpPr>
            <p:nvPr/>
          </p:nvSpPr>
          <p:spPr>
            <a:xfrm>
              <a:off x="4485142" y="1683214"/>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Semantics</a:t>
              </a:r>
            </a:p>
          </p:txBody>
        </p:sp>
        <p:sp>
          <p:nvSpPr>
            <p:cNvPr id="11" name="Content Placeholder 2">
              <a:extLst>
                <a:ext uri="{FF2B5EF4-FFF2-40B4-BE49-F238E27FC236}">
                  <a16:creationId xmlns:a16="http://schemas.microsoft.com/office/drawing/2014/main" id="{2EDAF9C9-2EF1-2A8D-8E94-E5392047B90A}"/>
                </a:ext>
              </a:extLst>
            </p:cNvPr>
            <p:cNvSpPr txBox="1">
              <a:spLocks/>
            </p:cNvSpPr>
            <p:nvPr/>
          </p:nvSpPr>
          <p:spPr>
            <a:xfrm>
              <a:off x="46251" y="4445532"/>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Discourse</a:t>
              </a:r>
            </a:p>
          </p:txBody>
        </p:sp>
        <p:sp>
          <p:nvSpPr>
            <p:cNvPr id="12" name="Content Placeholder 2">
              <a:extLst>
                <a:ext uri="{FF2B5EF4-FFF2-40B4-BE49-F238E27FC236}">
                  <a16:creationId xmlns:a16="http://schemas.microsoft.com/office/drawing/2014/main" id="{B14EDDE0-7E9E-A34A-E4CD-21FB4C20A947}"/>
                </a:ext>
              </a:extLst>
            </p:cNvPr>
            <p:cNvSpPr txBox="1">
              <a:spLocks/>
            </p:cNvSpPr>
            <p:nvPr/>
          </p:nvSpPr>
          <p:spPr>
            <a:xfrm>
              <a:off x="46250" y="4843141"/>
              <a:ext cx="4332620" cy="86510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sym typeface="Wingdings" pitchFamily="2" charset="2"/>
                </a:rPr>
                <a:t>Summarization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Coreference Resolution</a:t>
              </a:r>
            </a:p>
          </p:txBody>
        </p:sp>
      </p:grpSp>
      <p:sp>
        <p:nvSpPr>
          <p:cNvPr id="15" name="TextBox 14">
            <a:extLst>
              <a:ext uri="{FF2B5EF4-FFF2-40B4-BE49-F238E27FC236}">
                <a16:creationId xmlns:a16="http://schemas.microsoft.com/office/drawing/2014/main" id="{888E7EC6-3FB3-10B4-CB39-6F3A406BC514}"/>
              </a:ext>
            </a:extLst>
          </p:cNvPr>
          <p:cNvSpPr txBox="1"/>
          <p:nvPr/>
        </p:nvSpPr>
        <p:spPr>
          <a:xfrm>
            <a:off x="3230169" y="6539984"/>
            <a:ext cx="2683662" cy="200055"/>
          </a:xfrm>
          <a:prstGeom prst="rect">
            <a:avLst/>
          </a:prstGeom>
          <a:noFill/>
        </p:spPr>
        <p:txBody>
          <a:bodyPr wrap="square">
            <a:spAutoFit/>
          </a:bodyPr>
          <a:lstStyle/>
          <a:p>
            <a:pPr algn="ctr"/>
            <a:r>
              <a:rPr lang="en-US" sz="700" dirty="0">
                <a:latin typeface="Arial" panose="020B0604020202020204" pitchFamily="34" charset="0"/>
                <a:cs typeface="Arial" panose="020B0604020202020204" pitchFamily="34" charset="0"/>
              </a:rPr>
              <a:t>Adapted from Chris Tanner’s CS287 Lecture Slides.</a:t>
            </a:r>
          </a:p>
        </p:txBody>
      </p:sp>
      <p:sp>
        <p:nvSpPr>
          <p:cNvPr id="16" name="Rectangle 15">
            <a:extLst>
              <a:ext uri="{FF2B5EF4-FFF2-40B4-BE49-F238E27FC236}">
                <a16:creationId xmlns:a16="http://schemas.microsoft.com/office/drawing/2014/main" id="{01C07DE5-3DA1-A475-CB32-C356336FAB01}"/>
              </a:ext>
            </a:extLst>
          </p:cNvPr>
          <p:cNvSpPr/>
          <p:nvPr/>
        </p:nvSpPr>
        <p:spPr>
          <a:xfrm>
            <a:off x="4572002" y="1573673"/>
            <a:ext cx="3948970" cy="4133162"/>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7" name="Rectangular Callout 9">
            <a:extLst>
              <a:ext uri="{FF2B5EF4-FFF2-40B4-BE49-F238E27FC236}">
                <a16:creationId xmlns:a16="http://schemas.microsoft.com/office/drawing/2014/main" id="{D640AB1B-6E6A-03D3-FFFD-FDD32E0786B2}"/>
              </a:ext>
            </a:extLst>
          </p:cNvPr>
          <p:cNvSpPr/>
          <p:nvPr/>
        </p:nvSpPr>
        <p:spPr>
          <a:xfrm rot="5400000" flipH="1">
            <a:off x="4123219" y="1179816"/>
            <a:ext cx="2294165" cy="5486251"/>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7399" h="6612636">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667959" y="5930349"/>
                </a:lnTo>
                <a:lnTo>
                  <a:pt x="325553" y="6612636"/>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03D388B1-6DFE-2E10-7F7D-25B0FD81C8CD}"/>
              </a:ext>
            </a:extLst>
          </p:cNvPr>
          <p:cNvPicPr>
            <a:picLocks noChangeAspect="1"/>
          </p:cNvPicPr>
          <p:nvPr/>
        </p:nvPicPr>
        <p:blipFill>
          <a:blip r:embed="rId3"/>
          <a:stretch>
            <a:fillRect/>
          </a:stretch>
        </p:blipFill>
        <p:spPr>
          <a:xfrm>
            <a:off x="3405186" y="3239483"/>
            <a:ext cx="1200683" cy="1233201"/>
          </a:xfrm>
          <a:prstGeom prst="rect">
            <a:avLst/>
          </a:prstGeom>
        </p:spPr>
      </p:pic>
      <p:sp>
        <p:nvSpPr>
          <p:cNvPr id="19" name="Rectangle 18">
            <a:extLst>
              <a:ext uri="{FF2B5EF4-FFF2-40B4-BE49-F238E27FC236}">
                <a16:creationId xmlns:a16="http://schemas.microsoft.com/office/drawing/2014/main" id="{B6E90D8B-C210-9213-E3F6-98BBB5B3BE3F}"/>
              </a:ext>
            </a:extLst>
          </p:cNvPr>
          <p:cNvSpPr/>
          <p:nvPr/>
        </p:nvSpPr>
        <p:spPr>
          <a:xfrm>
            <a:off x="623028" y="1573672"/>
            <a:ext cx="2343150" cy="2645318"/>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EC9596B8-A7D6-02E0-5DA2-B4D09C48FE30}"/>
              </a:ext>
            </a:extLst>
          </p:cNvPr>
          <p:cNvSpPr/>
          <p:nvPr/>
        </p:nvSpPr>
        <p:spPr>
          <a:xfrm>
            <a:off x="631423" y="5006844"/>
            <a:ext cx="2343150" cy="715807"/>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30148FF2-5F75-5A17-2A32-9F7650C9B4A1}"/>
              </a:ext>
            </a:extLst>
          </p:cNvPr>
          <p:cNvSpPr/>
          <p:nvPr/>
        </p:nvSpPr>
        <p:spPr>
          <a:xfrm>
            <a:off x="5314056" y="3158386"/>
            <a:ext cx="2553594" cy="1166153"/>
          </a:xfrm>
          <a:prstGeom prst="rect">
            <a:avLst/>
          </a:prstGeom>
        </p:spPr>
        <p:txBody>
          <a:bodyPr wrap="square">
            <a:spAutoFit/>
          </a:bodyPr>
          <a:lstStyle/>
          <a:p>
            <a:pPr>
              <a:lnSpc>
                <a:spcPct val="150000"/>
              </a:lnSpc>
            </a:pPr>
            <a:r>
              <a:rPr lang="en-US" sz="1200" dirty="0">
                <a:latin typeface="Arial" panose="020B0604020202020204" pitchFamily="34" charset="0"/>
                <a:cs typeface="Arial" panose="020B0604020202020204" pitchFamily="34" charset="0"/>
                <a:sym typeface="Wingdings" pitchFamily="2" charset="2"/>
              </a:rPr>
              <a:t>“The U.S. secretly modified the </a:t>
            </a:r>
            <a:r>
              <a:rPr lang="en-US" sz="1200" dirty="0" err="1">
                <a:latin typeface="Arial" panose="020B0604020202020204" pitchFamily="34" charset="0"/>
                <a:cs typeface="Arial" panose="020B0604020202020204" pitchFamily="34" charset="0"/>
                <a:sym typeface="Wingdings" pitchFamily="2" charset="2"/>
              </a:rPr>
              <a:t>Himars</a:t>
            </a:r>
            <a:r>
              <a:rPr lang="en-US" sz="1200" dirty="0">
                <a:latin typeface="Arial" panose="020B0604020202020204" pitchFamily="34" charset="0"/>
                <a:cs typeface="Arial" panose="020B0604020202020204" pitchFamily="34" charset="0"/>
                <a:sym typeface="Wingdings" pitchFamily="2" charset="2"/>
              </a:rPr>
              <a:t> rocket launchers it gave Ukraine to keep Kyiv from firing missiles into Russia.”</a:t>
            </a:r>
            <a:endParaRPr lang="en-US" sz="1200" dirty="0">
              <a:latin typeface="Arial" panose="020B0604020202020204" pitchFamily="34" charset="0"/>
              <a:cs typeface="Arial" panose="020B0604020202020204" pitchFamily="34" charset="0"/>
            </a:endParaRPr>
          </a:p>
        </p:txBody>
      </p:sp>
      <p:sp>
        <p:nvSpPr>
          <p:cNvPr id="22" name="Right Arrow 21">
            <a:extLst>
              <a:ext uri="{FF2B5EF4-FFF2-40B4-BE49-F238E27FC236}">
                <a16:creationId xmlns:a16="http://schemas.microsoft.com/office/drawing/2014/main" id="{5FE78A4A-9877-6A4E-9EA2-DF696A9BCB54}"/>
              </a:ext>
            </a:extLst>
          </p:cNvPr>
          <p:cNvSpPr/>
          <p:nvPr/>
        </p:nvSpPr>
        <p:spPr>
          <a:xfrm>
            <a:off x="4784759" y="367500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8931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9A8B7774-A737-12E8-AEBD-D4B465B93218}"/>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dirty="0"/>
              <a:t>Background</a:t>
            </a:r>
          </a:p>
        </p:txBody>
      </p:sp>
    </p:spTree>
    <p:extLst>
      <p:ext uri="{BB962C8B-B14F-4D97-AF65-F5344CB8AC3E}">
        <p14:creationId xmlns:p14="http://schemas.microsoft.com/office/powerpoint/2010/main" val="3449920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EC719D9-24A8-48A3-F2E1-70AC8C684D39}"/>
              </a:ext>
            </a:extLst>
          </p:cNvPr>
          <p:cNvGrpSpPr/>
          <p:nvPr/>
        </p:nvGrpSpPr>
        <p:grpSpPr>
          <a:xfrm>
            <a:off x="770150" y="1575267"/>
            <a:ext cx="8774521" cy="4238312"/>
            <a:chOff x="46250" y="1683214"/>
            <a:chExt cx="8774521" cy="4238312"/>
          </a:xfrm>
        </p:grpSpPr>
        <p:sp>
          <p:nvSpPr>
            <p:cNvPr id="7" name="Content Placeholder 2">
              <a:extLst>
                <a:ext uri="{FF2B5EF4-FFF2-40B4-BE49-F238E27FC236}">
                  <a16:creationId xmlns:a16="http://schemas.microsoft.com/office/drawing/2014/main" id="{305145D4-BF76-E052-5CDA-F8344DCADB2A}"/>
                </a:ext>
              </a:extLst>
            </p:cNvPr>
            <p:cNvSpPr txBox="1">
              <a:spLocks/>
            </p:cNvSpPr>
            <p:nvPr/>
          </p:nvSpPr>
          <p:spPr>
            <a:xfrm>
              <a:off x="46250" y="2104639"/>
              <a:ext cx="4332620" cy="327710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rPr>
                <a:t>Morphology</a:t>
              </a:r>
            </a:p>
            <a:p>
              <a:pPr>
                <a:spcBef>
                  <a:spcPts val="900"/>
                </a:spcBef>
              </a:pPr>
              <a:r>
                <a:rPr lang="en-US" sz="1400" dirty="0">
                  <a:latin typeface="Arial" panose="020B0604020202020204" pitchFamily="34" charset="0"/>
                  <a:cs typeface="Arial" panose="020B0604020202020204" pitchFamily="34" charset="0"/>
                  <a:sym typeface="Wingdings" pitchFamily="2" charset="2"/>
                </a:rPr>
                <a:t>Word Segmentation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Part-of-Speech Tagging</a:t>
              </a:r>
            </a:p>
            <a:p>
              <a:pPr>
                <a:spcBef>
                  <a:spcPts val="900"/>
                </a:spcBef>
              </a:pPr>
              <a:r>
                <a:rPr lang="en-US" sz="1400" dirty="0">
                  <a:latin typeface="Arial" panose="020B0604020202020204" pitchFamily="34" charset="0"/>
                  <a:cs typeface="Arial" panose="020B0604020202020204" pitchFamily="34" charset="0"/>
                  <a:sym typeface="Wingdings" pitchFamily="2" charset="2"/>
                </a:rPr>
                <a:t>Parsing</a:t>
              </a:r>
            </a:p>
            <a:p>
              <a:pPr>
                <a:spcBef>
                  <a:spcPts val="900"/>
                </a:spcBef>
              </a:pPr>
              <a:r>
                <a:rPr lang="en-US" sz="1400" dirty="0">
                  <a:latin typeface="Arial" panose="020B0604020202020204" pitchFamily="34" charset="0"/>
                  <a:cs typeface="Arial" panose="020B0604020202020204" pitchFamily="34" charset="0"/>
                  <a:sym typeface="Wingdings" pitchFamily="2" charset="2"/>
                </a:rPr>
                <a:t>	Constituency</a:t>
              </a:r>
            </a:p>
            <a:p>
              <a:pPr>
                <a:spcBef>
                  <a:spcPts val="900"/>
                </a:spcBef>
              </a:pPr>
              <a:r>
                <a:rPr lang="en-US" sz="1400" dirty="0">
                  <a:latin typeface="Arial" panose="020B0604020202020204" pitchFamily="34" charset="0"/>
                  <a:cs typeface="Arial" panose="020B0604020202020204" pitchFamily="34" charset="0"/>
                  <a:sym typeface="Wingdings" pitchFamily="2" charset="2"/>
                </a:rPr>
                <a:t>	Dependency</a:t>
              </a: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p:txBody>
        </p:sp>
        <p:sp>
          <p:nvSpPr>
            <p:cNvPr id="8" name="Content Placeholder 2">
              <a:extLst>
                <a:ext uri="{FF2B5EF4-FFF2-40B4-BE49-F238E27FC236}">
                  <a16:creationId xmlns:a16="http://schemas.microsoft.com/office/drawing/2014/main" id="{F939F598-8E66-800C-20A4-CD6917E8489B}"/>
                </a:ext>
              </a:extLst>
            </p:cNvPr>
            <p:cNvSpPr txBox="1">
              <a:spLocks/>
            </p:cNvSpPr>
            <p:nvPr/>
          </p:nvSpPr>
          <p:spPr>
            <a:xfrm>
              <a:off x="46251" y="1707029"/>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Syntax</a:t>
              </a:r>
            </a:p>
          </p:txBody>
        </p:sp>
        <p:sp>
          <p:nvSpPr>
            <p:cNvPr id="9" name="Content Placeholder 2">
              <a:extLst>
                <a:ext uri="{FF2B5EF4-FFF2-40B4-BE49-F238E27FC236}">
                  <a16:creationId xmlns:a16="http://schemas.microsoft.com/office/drawing/2014/main" id="{054A6BFB-785B-743A-1FB8-12FABF6866DD}"/>
                </a:ext>
              </a:extLst>
            </p:cNvPr>
            <p:cNvSpPr txBox="1">
              <a:spLocks/>
            </p:cNvSpPr>
            <p:nvPr/>
          </p:nvSpPr>
          <p:spPr>
            <a:xfrm>
              <a:off x="4488151" y="2090613"/>
              <a:ext cx="4332620" cy="383091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sym typeface="Wingdings" pitchFamily="2" charset="2"/>
                </a:rPr>
                <a:t>Sentiment Analysis</a:t>
              </a:r>
            </a:p>
            <a:p>
              <a:pPr>
                <a:spcBef>
                  <a:spcPts val="900"/>
                </a:spcBef>
              </a:pPr>
              <a:r>
                <a:rPr lang="en-US" sz="1400" dirty="0">
                  <a:latin typeface="Arial" panose="020B0604020202020204" pitchFamily="34" charset="0"/>
                  <a:cs typeface="Arial" panose="020B0604020202020204" pitchFamily="34" charset="0"/>
                  <a:sym typeface="Wingdings" pitchFamily="2" charset="2"/>
                </a:rPr>
                <a:t>Topic Modelling</a:t>
              </a:r>
            </a:p>
            <a:p>
              <a:pPr>
                <a:spcBef>
                  <a:spcPts val="900"/>
                </a:spcBef>
              </a:pPr>
              <a:r>
                <a:rPr lang="en-US" sz="1400" dirty="0">
                  <a:latin typeface="Arial" panose="020B0604020202020204" pitchFamily="34" charset="0"/>
                  <a:cs typeface="Arial" panose="020B0604020202020204" pitchFamily="34" charset="0"/>
                  <a:sym typeface="Wingdings" pitchFamily="2" charset="2"/>
                </a:rPr>
                <a:t>Named Entity Recognition (NER)</a:t>
              </a:r>
            </a:p>
            <a:p>
              <a:pPr>
                <a:spcBef>
                  <a:spcPts val="900"/>
                </a:spcBef>
              </a:pPr>
              <a:r>
                <a:rPr lang="en-US" sz="1400" dirty="0">
                  <a:latin typeface="Arial" panose="020B0604020202020204" pitchFamily="34" charset="0"/>
                  <a:cs typeface="Arial" panose="020B0604020202020204" pitchFamily="34" charset="0"/>
                  <a:sym typeface="Wingdings" pitchFamily="2" charset="2"/>
                </a:rPr>
                <a:t>Relation Extraction</a:t>
              </a:r>
            </a:p>
            <a:p>
              <a:pPr>
                <a:spcBef>
                  <a:spcPts val="900"/>
                </a:spcBef>
              </a:pPr>
              <a:r>
                <a:rPr lang="en-US" sz="1400" dirty="0">
                  <a:latin typeface="Arial" panose="020B0604020202020204" pitchFamily="34" charset="0"/>
                  <a:cs typeface="Arial" panose="020B0604020202020204" pitchFamily="34" charset="0"/>
                  <a:sym typeface="Wingdings" pitchFamily="2" charset="2"/>
                </a:rPr>
                <a:t>Word Sense Disambiguation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Natural Language Understanding (NLU)</a:t>
              </a:r>
            </a:p>
            <a:p>
              <a:pPr>
                <a:spcBef>
                  <a:spcPts val="900"/>
                </a:spcBef>
              </a:pPr>
              <a:r>
                <a:rPr lang="en-US" sz="1400" dirty="0">
                  <a:latin typeface="Arial" panose="020B0604020202020204" pitchFamily="34" charset="0"/>
                  <a:cs typeface="Arial" panose="020B0604020202020204" pitchFamily="34" charset="0"/>
                  <a:sym typeface="Wingdings" pitchFamily="2" charset="2"/>
                </a:rPr>
                <a:t>Natural Language Generation (NLG)</a:t>
              </a:r>
            </a:p>
            <a:p>
              <a:pPr>
                <a:spcBef>
                  <a:spcPts val="900"/>
                </a:spcBef>
              </a:pPr>
              <a:r>
                <a:rPr lang="en-US" sz="1400" dirty="0">
                  <a:latin typeface="Arial" panose="020B0604020202020204" pitchFamily="34" charset="0"/>
                  <a:cs typeface="Arial" panose="020B0604020202020204" pitchFamily="34" charset="0"/>
                  <a:sym typeface="Wingdings" pitchFamily="2" charset="2"/>
                </a:rPr>
                <a:t>Machine Translation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Entailment</a:t>
              </a:r>
            </a:p>
            <a:p>
              <a:pPr>
                <a:spcBef>
                  <a:spcPts val="900"/>
                </a:spcBef>
              </a:pPr>
              <a:r>
                <a:rPr lang="en-US" sz="1400" dirty="0">
                  <a:latin typeface="Arial" panose="020B0604020202020204" pitchFamily="34" charset="0"/>
                  <a:cs typeface="Arial" panose="020B0604020202020204" pitchFamily="34" charset="0"/>
                  <a:sym typeface="Wingdings" pitchFamily="2" charset="2"/>
                </a:rPr>
                <a:t>Question Answering</a:t>
              </a:r>
            </a:p>
            <a:p>
              <a:pPr>
                <a:spcBef>
                  <a:spcPts val="900"/>
                </a:spcBef>
              </a:pPr>
              <a:r>
                <a:rPr lang="en-US" sz="1400" dirty="0">
                  <a:latin typeface="Arial" panose="020B0604020202020204" pitchFamily="34" charset="0"/>
                  <a:cs typeface="Arial" panose="020B0604020202020204" pitchFamily="34" charset="0"/>
                  <a:sym typeface="Wingdings" pitchFamily="2" charset="2"/>
                </a:rPr>
                <a:t>Language Modelling</a:t>
              </a: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p:txBody>
        </p:sp>
        <p:sp>
          <p:nvSpPr>
            <p:cNvPr id="10" name="Content Placeholder 2">
              <a:extLst>
                <a:ext uri="{FF2B5EF4-FFF2-40B4-BE49-F238E27FC236}">
                  <a16:creationId xmlns:a16="http://schemas.microsoft.com/office/drawing/2014/main" id="{2003B1B3-4510-E150-D4F8-0D3B29926997}"/>
                </a:ext>
              </a:extLst>
            </p:cNvPr>
            <p:cNvSpPr txBox="1">
              <a:spLocks/>
            </p:cNvSpPr>
            <p:nvPr/>
          </p:nvSpPr>
          <p:spPr>
            <a:xfrm>
              <a:off x="4485142" y="1683214"/>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Semantics</a:t>
              </a:r>
            </a:p>
          </p:txBody>
        </p:sp>
        <p:sp>
          <p:nvSpPr>
            <p:cNvPr id="11" name="Content Placeholder 2">
              <a:extLst>
                <a:ext uri="{FF2B5EF4-FFF2-40B4-BE49-F238E27FC236}">
                  <a16:creationId xmlns:a16="http://schemas.microsoft.com/office/drawing/2014/main" id="{2EDAF9C9-2EF1-2A8D-8E94-E5392047B90A}"/>
                </a:ext>
              </a:extLst>
            </p:cNvPr>
            <p:cNvSpPr txBox="1">
              <a:spLocks/>
            </p:cNvSpPr>
            <p:nvPr/>
          </p:nvSpPr>
          <p:spPr>
            <a:xfrm>
              <a:off x="46251" y="4445532"/>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Discourse</a:t>
              </a:r>
            </a:p>
          </p:txBody>
        </p:sp>
        <p:sp>
          <p:nvSpPr>
            <p:cNvPr id="12" name="Content Placeholder 2">
              <a:extLst>
                <a:ext uri="{FF2B5EF4-FFF2-40B4-BE49-F238E27FC236}">
                  <a16:creationId xmlns:a16="http://schemas.microsoft.com/office/drawing/2014/main" id="{B14EDDE0-7E9E-A34A-E4CD-21FB4C20A947}"/>
                </a:ext>
              </a:extLst>
            </p:cNvPr>
            <p:cNvSpPr txBox="1">
              <a:spLocks/>
            </p:cNvSpPr>
            <p:nvPr/>
          </p:nvSpPr>
          <p:spPr>
            <a:xfrm>
              <a:off x="46250" y="4843141"/>
              <a:ext cx="4332620" cy="86510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sym typeface="Wingdings" pitchFamily="2" charset="2"/>
                </a:rPr>
                <a:t>Summarization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Coreference Resolution</a:t>
              </a:r>
            </a:p>
          </p:txBody>
        </p:sp>
      </p:grpSp>
      <p:sp>
        <p:nvSpPr>
          <p:cNvPr id="25" name="Rectangle 24">
            <a:extLst>
              <a:ext uri="{FF2B5EF4-FFF2-40B4-BE49-F238E27FC236}">
                <a16:creationId xmlns:a16="http://schemas.microsoft.com/office/drawing/2014/main" id="{A7045B2E-57BA-2788-834D-C152607AA9AF}"/>
              </a:ext>
            </a:extLst>
          </p:cNvPr>
          <p:cNvSpPr/>
          <p:nvPr/>
        </p:nvSpPr>
        <p:spPr>
          <a:xfrm>
            <a:off x="4572001" y="2361352"/>
            <a:ext cx="4105273" cy="3265752"/>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494F2F4D-9C9B-0803-7D31-63F0EA23DDFE}"/>
              </a:ext>
            </a:extLst>
          </p:cNvPr>
          <p:cNvSpPr/>
          <p:nvPr/>
        </p:nvSpPr>
        <p:spPr>
          <a:xfrm>
            <a:off x="623028" y="1543646"/>
            <a:ext cx="2343150" cy="4080868"/>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CBE3CE35-B047-61C5-42D2-8112736E27F6}"/>
              </a:ext>
            </a:extLst>
          </p:cNvPr>
          <p:cNvSpPr/>
          <p:nvPr/>
        </p:nvSpPr>
        <p:spPr>
          <a:xfrm>
            <a:off x="4610114" y="2341574"/>
            <a:ext cx="3763736" cy="273844"/>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89F9E4FC-2FCB-62DF-A6AD-A0FE2CCA82F2}"/>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dirty="0">
                <a:solidFill>
                  <a:schemeClr val="bg1"/>
                </a:solidFill>
                <a:latin typeface="Arial" panose="020B0604020202020204" pitchFamily="34" charset="0"/>
                <a:cs typeface="Arial" panose="020B0604020202020204" pitchFamily="34" charset="0"/>
              </a:rPr>
              <a:t>Common Tasks (aka problems)</a:t>
            </a:r>
          </a:p>
        </p:txBody>
      </p:sp>
      <p:sp>
        <p:nvSpPr>
          <p:cNvPr id="2" name="Rectangular Callout 9">
            <a:extLst>
              <a:ext uri="{FF2B5EF4-FFF2-40B4-BE49-F238E27FC236}">
                <a16:creationId xmlns:a16="http://schemas.microsoft.com/office/drawing/2014/main" id="{4B0A85C8-57B1-CF7F-E069-B39FB34C5A08}"/>
              </a:ext>
            </a:extLst>
          </p:cNvPr>
          <p:cNvSpPr/>
          <p:nvPr/>
        </p:nvSpPr>
        <p:spPr>
          <a:xfrm rot="10800000">
            <a:off x="2816517" y="2345963"/>
            <a:ext cx="5328269" cy="2696920"/>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7399" h="6686564">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1672035" y="5911868"/>
                </a:lnTo>
                <a:lnTo>
                  <a:pt x="1379252" y="5894227"/>
                </a:lnTo>
                <a:lnTo>
                  <a:pt x="1229621" y="6686564"/>
                </a:lnTo>
                <a:lnTo>
                  <a:pt x="1223239" y="6651981"/>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grpSp>
        <p:nvGrpSpPr>
          <p:cNvPr id="35" name="Group 34">
            <a:extLst>
              <a:ext uri="{FF2B5EF4-FFF2-40B4-BE49-F238E27FC236}">
                <a16:creationId xmlns:a16="http://schemas.microsoft.com/office/drawing/2014/main" id="{564B3F5D-5A3E-2578-DA41-A0703F6821D0}"/>
              </a:ext>
            </a:extLst>
          </p:cNvPr>
          <p:cNvGrpSpPr/>
          <p:nvPr/>
        </p:nvGrpSpPr>
        <p:grpSpPr>
          <a:xfrm>
            <a:off x="3090643" y="3029677"/>
            <a:ext cx="4892213" cy="1665992"/>
            <a:chOff x="3252573" y="3029677"/>
            <a:chExt cx="4892213" cy="1665992"/>
          </a:xfrm>
        </p:grpSpPr>
        <p:sp>
          <p:nvSpPr>
            <p:cNvPr id="30" name="Content Placeholder 2">
              <a:extLst>
                <a:ext uri="{FF2B5EF4-FFF2-40B4-BE49-F238E27FC236}">
                  <a16:creationId xmlns:a16="http://schemas.microsoft.com/office/drawing/2014/main" id="{D52623A1-8555-C052-4FC8-7E0B2B987741}"/>
                </a:ext>
              </a:extLst>
            </p:cNvPr>
            <p:cNvSpPr txBox="1">
              <a:spLocks/>
            </p:cNvSpPr>
            <p:nvPr/>
          </p:nvSpPr>
          <p:spPr>
            <a:xfrm>
              <a:off x="3285942" y="3029677"/>
              <a:ext cx="4858844" cy="166599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125"/>
                </a:spcBef>
              </a:pPr>
              <a:r>
                <a:rPr lang="en-US" sz="1200" dirty="0">
                  <a:latin typeface="Arial" panose="020B0604020202020204" pitchFamily="34" charset="0"/>
                  <a:cs typeface="Arial" panose="020B0604020202020204" pitchFamily="34" charset="0"/>
                </a:rPr>
                <a:t>Really slow wait. Took forever to get food.</a:t>
              </a:r>
            </a:p>
            <a:p>
              <a:pPr>
                <a:lnSpc>
                  <a:spcPct val="150000"/>
                </a:lnSpc>
                <a:spcBef>
                  <a:spcPts val="1125"/>
                </a:spcBef>
              </a:pPr>
              <a:r>
                <a:rPr lang="en-US" sz="1200" dirty="0">
                  <a:latin typeface="Arial" panose="020B0604020202020204" pitchFamily="34" charset="0"/>
                  <a:cs typeface="Arial" panose="020B0604020202020204" pitchFamily="34" charset="0"/>
                </a:rPr>
                <a:t>Freshest ingredients ever. New favorite restaurant. Will be back!</a:t>
              </a:r>
            </a:p>
            <a:p>
              <a:pPr>
                <a:lnSpc>
                  <a:spcPct val="150000"/>
                </a:lnSpc>
                <a:spcBef>
                  <a:spcPts val="1125"/>
                </a:spcBef>
              </a:pPr>
              <a:r>
                <a:rPr lang="en-US" sz="1200" dirty="0">
                  <a:latin typeface="Arial" panose="020B0604020202020204" pitchFamily="34" charset="0"/>
                  <a:cs typeface="Arial" panose="020B0604020202020204" pitchFamily="34" charset="0"/>
                </a:rPr>
                <a:t>Found a hair in the food. Horrible.</a:t>
              </a:r>
            </a:p>
            <a:p>
              <a:pPr>
                <a:lnSpc>
                  <a:spcPct val="150000"/>
                </a:lnSpc>
                <a:spcBef>
                  <a:spcPts val="1125"/>
                </a:spcBef>
              </a:pPr>
              <a:r>
                <a:rPr lang="en-US" sz="1200" dirty="0">
                  <a:latin typeface="Arial" panose="020B0604020202020204" pitchFamily="34" charset="0"/>
                  <a:cs typeface="Arial" panose="020B0604020202020204" pitchFamily="34" charset="0"/>
                </a:rPr>
                <a:t>Waited 6 months to get a reservation at this place. Totally worth it.</a:t>
              </a:r>
            </a:p>
          </p:txBody>
        </p:sp>
        <p:pic>
          <p:nvPicPr>
            <p:cNvPr id="31" name="Picture 30">
              <a:extLst>
                <a:ext uri="{FF2B5EF4-FFF2-40B4-BE49-F238E27FC236}">
                  <a16:creationId xmlns:a16="http://schemas.microsoft.com/office/drawing/2014/main" id="{1339C17F-E3CB-DDAC-0C78-3C4D9A19DDEE}"/>
                </a:ext>
              </a:extLst>
            </p:cNvPr>
            <p:cNvPicPr>
              <a:picLocks noChangeAspect="1"/>
            </p:cNvPicPr>
            <p:nvPr/>
          </p:nvPicPr>
          <p:blipFill>
            <a:blip r:embed="rId3"/>
            <a:stretch>
              <a:fillRect/>
            </a:stretch>
          </p:blipFill>
          <p:spPr>
            <a:xfrm>
              <a:off x="3252574" y="4371379"/>
              <a:ext cx="242128" cy="236842"/>
            </a:xfrm>
            <a:prstGeom prst="rect">
              <a:avLst/>
            </a:prstGeom>
          </p:spPr>
        </p:pic>
        <p:pic>
          <p:nvPicPr>
            <p:cNvPr id="32" name="Picture 31">
              <a:extLst>
                <a:ext uri="{FF2B5EF4-FFF2-40B4-BE49-F238E27FC236}">
                  <a16:creationId xmlns:a16="http://schemas.microsoft.com/office/drawing/2014/main" id="{3EAA78F9-09A0-02CC-EACD-13BD851E311D}"/>
                </a:ext>
              </a:extLst>
            </p:cNvPr>
            <p:cNvPicPr>
              <a:picLocks noChangeAspect="1"/>
            </p:cNvPicPr>
            <p:nvPr/>
          </p:nvPicPr>
          <p:blipFill>
            <a:blip r:embed="rId3"/>
            <a:stretch>
              <a:fillRect/>
            </a:stretch>
          </p:blipFill>
          <p:spPr>
            <a:xfrm>
              <a:off x="3252574" y="3524291"/>
              <a:ext cx="242128" cy="236842"/>
            </a:xfrm>
            <a:prstGeom prst="rect">
              <a:avLst/>
            </a:prstGeom>
          </p:spPr>
        </p:pic>
        <p:pic>
          <p:nvPicPr>
            <p:cNvPr id="33" name="Picture 32">
              <a:extLst>
                <a:ext uri="{FF2B5EF4-FFF2-40B4-BE49-F238E27FC236}">
                  <a16:creationId xmlns:a16="http://schemas.microsoft.com/office/drawing/2014/main" id="{753662F1-6E77-F40A-28DA-FFD648B14785}"/>
                </a:ext>
              </a:extLst>
            </p:cNvPr>
            <p:cNvPicPr>
              <a:picLocks noChangeAspect="1"/>
            </p:cNvPicPr>
            <p:nvPr/>
          </p:nvPicPr>
          <p:blipFill>
            <a:blip r:embed="rId4"/>
            <a:stretch>
              <a:fillRect/>
            </a:stretch>
          </p:blipFill>
          <p:spPr>
            <a:xfrm>
              <a:off x="3252573" y="3940728"/>
              <a:ext cx="242130" cy="251056"/>
            </a:xfrm>
            <a:prstGeom prst="rect">
              <a:avLst/>
            </a:prstGeom>
          </p:spPr>
        </p:pic>
        <p:pic>
          <p:nvPicPr>
            <p:cNvPr id="34" name="Picture 33">
              <a:extLst>
                <a:ext uri="{FF2B5EF4-FFF2-40B4-BE49-F238E27FC236}">
                  <a16:creationId xmlns:a16="http://schemas.microsoft.com/office/drawing/2014/main" id="{EF4102B9-CEE5-2CAE-943E-D640C01CE784}"/>
                </a:ext>
              </a:extLst>
            </p:cNvPr>
            <p:cNvPicPr>
              <a:picLocks noChangeAspect="1"/>
            </p:cNvPicPr>
            <p:nvPr/>
          </p:nvPicPr>
          <p:blipFill>
            <a:blip r:embed="rId4"/>
            <a:stretch>
              <a:fillRect/>
            </a:stretch>
          </p:blipFill>
          <p:spPr>
            <a:xfrm>
              <a:off x="3252573" y="3093640"/>
              <a:ext cx="242130" cy="251056"/>
            </a:xfrm>
            <a:prstGeom prst="rect">
              <a:avLst/>
            </a:prstGeom>
          </p:spPr>
        </p:pic>
      </p:grpSp>
      <p:sp>
        <p:nvSpPr>
          <p:cNvPr id="36" name="TextBox 35">
            <a:extLst>
              <a:ext uri="{FF2B5EF4-FFF2-40B4-BE49-F238E27FC236}">
                <a16:creationId xmlns:a16="http://schemas.microsoft.com/office/drawing/2014/main" id="{19E2FDD2-3B2F-9B3A-A1DF-83E694823B8A}"/>
              </a:ext>
            </a:extLst>
          </p:cNvPr>
          <p:cNvSpPr txBox="1"/>
          <p:nvPr/>
        </p:nvSpPr>
        <p:spPr>
          <a:xfrm>
            <a:off x="3230169" y="6539984"/>
            <a:ext cx="2683662" cy="200055"/>
          </a:xfrm>
          <a:prstGeom prst="rect">
            <a:avLst/>
          </a:prstGeom>
          <a:noFill/>
        </p:spPr>
        <p:txBody>
          <a:bodyPr wrap="square">
            <a:spAutoFit/>
          </a:bodyPr>
          <a:lstStyle/>
          <a:p>
            <a:pPr algn="ctr"/>
            <a:r>
              <a:rPr lang="en-US" sz="700" dirty="0">
                <a:latin typeface="Arial" panose="020B0604020202020204" pitchFamily="34" charset="0"/>
                <a:cs typeface="Arial" panose="020B0604020202020204" pitchFamily="34" charset="0"/>
              </a:rPr>
              <a:t>Adapted from Chris Tanner’s CS287 Lecture Slides.</a:t>
            </a:r>
          </a:p>
        </p:txBody>
      </p:sp>
    </p:spTree>
    <p:extLst>
      <p:ext uri="{BB962C8B-B14F-4D97-AF65-F5344CB8AC3E}">
        <p14:creationId xmlns:p14="http://schemas.microsoft.com/office/powerpoint/2010/main" val="2972884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EC719D9-24A8-48A3-F2E1-70AC8C684D39}"/>
              </a:ext>
            </a:extLst>
          </p:cNvPr>
          <p:cNvGrpSpPr/>
          <p:nvPr/>
        </p:nvGrpSpPr>
        <p:grpSpPr>
          <a:xfrm>
            <a:off x="770150" y="1568909"/>
            <a:ext cx="8774521" cy="4238312"/>
            <a:chOff x="46250" y="1683214"/>
            <a:chExt cx="8774521" cy="4238312"/>
          </a:xfrm>
        </p:grpSpPr>
        <p:sp>
          <p:nvSpPr>
            <p:cNvPr id="7" name="Content Placeholder 2">
              <a:extLst>
                <a:ext uri="{FF2B5EF4-FFF2-40B4-BE49-F238E27FC236}">
                  <a16:creationId xmlns:a16="http://schemas.microsoft.com/office/drawing/2014/main" id="{305145D4-BF76-E052-5CDA-F8344DCADB2A}"/>
                </a:ext>
              </a:extLst>
            </p:cNvPr>
            <p:cNvSpPr txBox="1">
              <a:spLocks/>
            </p:cNvSpPr>
            <p:nvPr/>
          </p:nvSpPr>
          <p:spPr>
            <a:xfrm>
              <a:off x="46250" y="2104639"/>
              <a:ext cx="4332620" cy="327710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rPr>
                <a:t>Morphology</a:t>
              </a:r>
            </a:p>
            <a:p>
              <a:pPr>
                <a:spcBef>
                  <a:spcPts val="900"/>
                </a:spcBef>
              </a:pPr>
              <a:r>
                <a:rPr lang="en-US" sz="1400" dirty="0">
                  <a:latin typeface="Arial" panose="020B0604020202020204" pitchFamily="34" charset="0"/>
                  <a:cs typeface="Arial" panose="020B0604020202020204" pitchFamily="34" charset="0"/>
                  <a:sym typeface="Wingdings" pitchFamily="2" charset="2"/>
                </a:rPr>
                <a:t>Word Segmentation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Part-of-Speech Tagging</a:t>
              </a:r>
            </a:p>
            <a:p>
              <a:pPr>
                <a:spcBef>
                  <a:spcPts val="900"/>
                </a:spcBef>
              </a:pPr>
              <a:r>
                <a:rPr lang="en-US" sz="1400" dirty="0">
                  <a:latin typeface="Arial" panose="020B0604020202020204" pitchFamily="34" charset="0"/>
                  <a:cs typeface="Arial" panose="020B0604020202020204" pitchFamily="34" charset="0"/>
                  <a:sym typeface="Wingdings" pitchFamily="2" charset="2"/>
                </a:rPr>
                <a:t>Parsing</a:t>
              </a:r>
            </a:p>
            <a:p>
              <a:pPr>
                <a:spcBef>
                  <a:spcPts val="900"/>
                </a:spcBef>
              </a:pPr>
              <a:r>
                <a:rPr lang="en-US" sz="1400" dirty="0">
                  <a:latin typeface="Arial" panose="020B0604020202020204" pitchFamily="34" charset="0"/>
                  <a:cs typeface="Arial" panose="020B0604020202020204" pitchFamily="34" charset="0"/>
                  <a:sym typeface="Wingdings" pitchFamily="2" charset="2"/>
                </a:rPr>
                <a:t>	Constituency</a:t>
              </a:r>
            </a:p>
            <a:p>
              <a:pPr>
                <a:spcBef>
                  <a:spcPts val="900"/>
                </a:spcBef>
              </a:pPr>
              <a:r>
                <a:rPr lang="en-US" sz="1400" dirty="0">
                  <a:latin typeface="Arial" panose="020B0604020202020204" pitchFamily="34" charset="0"/>
                  <a:cs typeface="Arial" panose="020B0604020202020204" pitchFamily="34" charset="0"/>
                  <a:sym typeface="Wingdings" pitchFamily="2" charset="2"/>
                </a:rPr>
                <a:t>	Dependency</a:t>
              </a: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p:txBody>
        </p:sp>
        <p:sp>
          <p:nvSpPr>
            <p:cNvPr id="8" name="Content Placeholder 2">
              <a:extLst>
                <a:ext uri="{FF2B5EF4-FFF2-40B4-BE49-F238E27FC236}">
                  <a16:creationId xmlns:a16="http://schemas.microsoft.com/office/drawing/2014/main" id="{F939F598-8E66-800C-20A4-CD6917E8489B}"/>
                </a:ext>
              </a:extLst>
            </p:cNvPr>
            <p:cNvSpPr txBox="1">
              <a:spLocks/>
            </p:cNvSpPr>
            <p:nvPr/>
          </p:nvSpPr>
          <p:spPr>
            <a:xfrm>
              <a:off x="46251" y="1707029"/>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Syntax</a:t>
              </a:r>
            </a:p>
          </p:txBody>
        </p:sp>
        <p:sp>
          <p:nvSpPr>
            <p:cNvPr id="9" name="Content Placeholder 2">
              <a:extLst>
                <a:ext uri="{FF2B5EF4-FFF2-40B4-BE49-F238E27FC236}">
                  <a16:creationId xmlns:a16="http://schemas.microsoft.com/office/drawing/2014/main" id="{054A6BFB-785B-743A-1FB8-12FABF6866DD}"/>
                </a:ext>
              </a:extLst>
            </p:cNvPr>
            <p:cNvSpPr txBox="1">
              <a:spLocks/>
            </p:cNvSpPr>
            <p:nvPr/>
          </p:nvSpPr>
          <p:spPr>
            <a:xfrm>
              <a:off x="4488151" y="2090613"/>
              <a:ext cx="4332620" cy="383091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sym typeface="Wingdings" pitchFamily="2" charset="2"/>
                </a:rPr>
                <a:t>Sentiment Analysis</a:t>
              </a:r>
            </a:p>
            <a:p>
              <a:pPr>
                <a:spcBef>
                  <a:spcPts val="900"/>
                </a:spcBef>
              </a:pPr>
              <a:r>
                <a:rPr lang="en-US" sz="1400" dirty="0">
                  <a:latin typeface="Arial" panose="020B0604020202020204" pitchFamily="34" charset="0"/>
                  <a:cs typeface="Arial" panose="020B0604020202020204" pitchFamily="34" charset="0"/>
                  <a:sym typeface="Wingdings" pitchFamily="2" charset="2"/>
                </a:rPr>
                <a:t>Topic Modelling</a:t>
              </a:r>
            </a:p>
            <a:p>
              <a:pPr>
                <a:spcBef>
                  <a:spcPts val="900"/>
                </a:spcBef>
              </a:pPr>
              <a:r>
                <a:rPr lang="en-US" sz="1400" dirty="0">
                  <a:latin typeface="Arial" panose="020B0604020202020204" pitchFamily="34" charset="0"/>
                  <a:cs typeface="Arial" panose="020B0604020202020204" pitchFamily="34" charset="0"/>
                  <a:sym typeface="Wingdings" pitchFamily="2" charset="2"/>
                </a:rPr>
                <a:t>Named Entity Recognition (NER)</a:t>
              </a:r>
            </a:p>
            <a:p>
              <a:pPr>
                <a:spcBef>
                  <a:spcPts val="900"/>
                </a:spcBef>
              </a:pPr>
              <a:r>
                <a:rPr lang="en-US" sz="1400" dirty="0">
                  <a:latin typeface="Arial" panose="020B0604020202020204" pitchFamily="34" charset="0"/>
                  <a:cs typeface="Arial" panose="020B0604020202020204" pitchFamily="34" charset="0"/>
                  <a:sym typeface="Wingdings" pitchFamily="2" charset="2"/>
                </a:rPr>
                <a:t>Relation Extraction</a:t>
              </a:r>
            </a:p>
            <a:p>
              <a:pPr>
                <a:spcBef>
                  <a:spcPts val="900"/>
                </a:spcBef>
              </a:pPr>
              <a:r>
                <a:rPr lang="en-US" sz="1400" dirty="0">
                  <a:latin typeface="Arial" panose="020B0604020202020204" pitchFamily="34" charset="0"/>
                  <a:cs typeface="Arial" panose="020B0604020202020204" pitchFamily="34" charset="0"/>
                  <a:sym typeface="Wingdings" pitchFamily="2" charset="2"/>
                </a:rPr>
                <a:t>Word Sense Disambiguation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Natural Language Understanding (NLU)</a:t>
              </a:r>
            </a:p>
            <a:p>
              <a:pPr>
                <a:spcBef>
                  <a:spcPts val="900"/>
                </a:spcBef>
              </a:pPr>
              <a:r>
                <a:rPr lang="en-US" sz="1400" dirty="0">
                  <a:latin typeface="Arial" panose="020B0604020202020204" pitchFamily="34" charset="0"/>
                  <a:cs typeface="Arial" panose="020B0604020202020204" pitchFamily="34" charset="0"/>
                  <a:sym typeface="Wingdings" pitchFamily="2" charset="2"/>
                </a:rPr>
                <a:t>Natural Language Generation (NLG)</a:t>
              </a:r>
            </a:p>
            <a:p>
              <a:pPr>
                <a:spcBef>
                  <a:spcPts val="900"/>
                </a:spcBef>
              </a:pPr>
              <a:r>
                <a:rPr lang="en-US" sz="1400" dirty="0">
                  <a:latin typeface="Arial" panose="020B0604020202020204" pitchFamily="34" charset="0"/>
                  <a:cs typeface="Arial" panose="020B0604020202020204" pitchFamily="34" charset="0"/>
                  <a:sym typeface="Wingdings" pitchFamily="2" charset="2"/>
                </a:rPr>
                <a:t>Machine Translation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Entailment</a:t>
              </a:r>
            </a:p>
            <a:p>
              <a:pPr>
                <a:spcBef>
                  <a:spcPts val="900"/>
                </a:spcBef>
              </a:pPr>
              <a:r>
                <a:rPr lang="en-US" sz="1400" dirty="0">
                  <a:latin typeface="Arial" panose="020B0604020202020204" pitchFamily="34" charset="0"/>
                  <a:cs typeface="Arial" panose="020B0604020202020204" pitchFamily="34" charset="0"/>
                  <a:sym typeface="Wingdings" pitchFamily="2" charset="2"/>
                </a:rPr>
                <a:t>Question Answering</a:t>
              </a:r>
            </a:p>
            <a:p>
              <a:pPr>
                <a:spcBef>
                  <a:spcPts val="900"/>
                </a:spcBef>
              </a:pPr>
              <a:r>
                <a:rPr lang="en-US" sz="1400" dirty="0">
                  <a:latin typeface="Arial" panose="020B0604020202020204" pitchFamily="34" charset="0"/>
                  <a:cs typeface="Arial" panose="020B0604020202020204" pitchFamily="34" charset="0"/>
                  <a:sym typeface="Wingdings" pitchFamily="2" charset="2"/>
                </a:rPr>
                <a:t>Language Modelling</a:t>
              </a: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p:txBody>
        </p:sp>
        <p:sp>
          <p:nvSpPr>
            <p:cNvPr id="10" name="Content Placeholder 2">
              <a:extLst>
                <a:ext uri="{FF2B5EF4-FFF2-40B4-BE49-F238E27FC236}">
                  <a16:creationId xmlns:a16="http://schemas.microsoft.com/office/drawing/2014/main" id="{2003B1B3-4510-E150-D4F8-0D3B29926997}"/>
                </a:ext>
              </a:extLst>
            </p:cNvPr>
            <p:cNvSpPr txBox="1">
              <a:spLocks/>
            </p:cNvSpPr>
            <p:nvPr/>
          </p:nvSpPr>
          <p:spPr>
            <a:xfrm>
              <a:off x="4485142" y="1683214"/>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Semantics</a:t>
              </a:r>
            </a:p>
          </p:txBody>
        </p:sp>
        <p:sp>
          <p:nvSpPr>
            <p:cNvPr id="11" name="Content Placeholder 2">
              <a:extLst>
                <a:ext uri="{FF2B5EF4-FFF2-40B4-BE49-F238E27FC236}">
                  <a16:creationId xmlns:a16="http://schemas.microsoft.com/office/drawing/2014/main" id="{2EDAF9C9-2EF1-2A8D-8E94-E5392047B90A}"/>
                </a:ext>
              </a:extLst>
            </p:cNvPr>
            <p:cNvSpPr txBox="1">
              <a:spLocks/>
            </p:cNvSpPr>
            <p:nvPr/>
          </p:nvSpPr>
          <p:spPr>
            <a:xfrm>
              <a:off x="46251" y="4445532"/>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Discourse</a:t>
              </a:r>
            </a:p>
          </p:txBody>
        </p:sp>
        <p:sp>
          <p:nvSpPr>
            <p:cNvPr id="12" name="Content Placeholder 2">
              <a:extLst>
                <a:ext uri="{FF2B5EF4-FFF2-40B4-BE49-F238E27FC236}">
                  <a16:creationId xmlns:a16="http://schemas.microsoft.com/office/drawing/2014/main" id="{B14EDDE0-7E9E-A34A-E4CD-21FB4C20A947}"/>
                </a:ext>
              </a:extLst>
            </p:cNvPr>
            <p:cNvSpPr txBox="1">
              <a:spLocks/>
            </p:cNvSpPr>
            <p:nvPr/>
          </p:nvSpPr>
          <p:spPr>
            <a:xfrm>
              <a:off x="46250" y="4843141"/>
              <a:ext cx="4332620" cy="86510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sym typeface="Wingdings" pitchFamily="2" charset="2"/>
                </a:rPr>
                <a:t>Summarization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Coreference Resolution</a:t>
              </a:r>
            </a:p>
          </p:txBody>
        </p:sp>
      </p:grpSp>
      <p:sp>
        <p:nvSpPr>
          <p:cNvPr id="25" name="Rectangle 24">
            <a:extLst>
              <a:ext uri="{FF2B5EF4-FFF2-40B4-BE49-F238E27FC236}">
                <a16:creationId xmlns:a16="http://schemas.microsoft.com/office/drawing/2014/main" id="{A7045B2E-57BA-2788-834D-C152607AA9AF}"/>
              </a:ext>
            </a:extLst>
          </p:cNvPr>
          <p:cNvSpPr/>
          <p:nvPr/>
        </p:nvSpPr>
        <p:spPr>
          <a:xfrm>
            <a:off x="4572001" y="2632827"/>
            <a:ext cx="4105273" cy="3074008"/>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494F2F4D-9C9B-0803-7D31-63F0EA23DDFE}"/>
              </a:ext>
            </a:extLst>
          </p:cNvPr>
          <p:cNvSpPr/>
          <p:nvPr/>
        </p:nvSpPr>
        <p:spPr>
          <a:xfrm>
            <a:off x="623028" y="1543646"/>
            <a:ext cx="2343150" cy="4080868"/>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CBE3CE35-B047-61C5-42D2-8112736E27F6}"/>
              </a:ext>
            </a:extLst>
          </p:cNvPr>
          <p:cNvSpPr/>
          <p:nvPr/>
        </p:nvSpPr>
        <p:spPr>
          <a:xfrm>
            <a:off x="4640557" y="2032482"/>
            <a:ext cx="3763736" cy="273844"/>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89F9E4FC-2FCB-62DF-A6AD-A0FE2CCA82F2}"/>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dirty="0">
                <a:solidFill>
                  <a:schemeClr val="bg1"/>
                </a:solidFill>
                <a:latin typeface="Arial" panose="020B0604020202020204" pitchFamily="34" charset="0"/>
                <a:cs typeface="Arial" panose="020B0604020202020204" pitchFamily="34" charset="0"/>
              </a:rPr>
              <a:t>Common Tasks (aka problems)</a:t>
            </a:r>
          </a:p>
        </p:txBody>
      </p:sp>
      <p:sp>
        <p:nvSpPr>
          <p:cNvPr id="2" name="Rectangular Callout 9">
            <a:extLst>
              <a:ext uri="{FF2B5EF4-FFF2-40B4-BE49-F238E27FC236}">
                <a16:creationId xmlns:a16="http://schemas.microsoft.com/office/drawing/2014/main" id="{4B0A85C8-57B1-CF7F-E069-B39FB34C5A08}"/>
              </a:ext>
            </a:extLst>
          </p:cNvPr>
          <p:cNvSpPr/>
          <p:nvPr/>
        </p:nvSpPr>
        <p:spPr>
          <a:xfrm rot="10800000">
            <a:off x="2816517" y="2617438"/>
            <a:ext cx="5328269" cy="2696920"/>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7399" h="6686564">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1672035" y="5911868"/>
                </a:lnTo>
                <a:lnTo>
                  <a:pt x="1379252" y="5894227"/>
                </a:lnTo>
                <a:lnTo>
                  <a:pt x="1229621" y="6686564"/>
                </a:lnTo>
                <a:lnTo>
                  <a:pt x="1223239" y="6651981"/>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27905AE-1F62-2FE8-7621-2D2259C2BB5D}"/>
              </a:ext>
            </a:extLst>
          </p:cNvPr>
          <p:cNvPicPr>
            <a:picLocks noChangeAspect="1"/>
          </p:cNvPicPr>
          <p:nvPr/>
        </p:nvPicPr>
        <p:blipFill>
          <a:blip r:embed="rId3"/>
          <a:stretch>
            <a:fillRect/>
          </a:stretch>
        </p:blipFill>
        <p:spPr>
          <a:xfrm>
            <a:off x="3090675" y="3455003"/>
            <a:ext cx="1200683" cy="1233201"/>
          </a:xfrm>
          <a:prstGeom prst="rect">
            <a:avLst/>
          </a:prstGeom>
        </p:spPr>
      </p:pic>
      <p:sp>
        <p:nvSpPr>
          <p:cNvPr id="4" name="Right Arrow 22">
            <a:extLst>
              <a:ext uri="{FF2B5EF4-FFF2-40B4-BE49-F238E27FC236}">
                <a16:creationId xmlns:a16="http://schemas.microsoft.com/office/drawing/2014/main" id="{E47D5E45-C86E-7562-F8CC-0888F7009E7D}"/>
              </a:ext>
            </a:extLst>
          </p:cNvPr>
          <p:cNvSpPr/>
          <p:nvPr/>
        </p:nvSpPr>
        <p:spPr>
          <a:xfrm>
            <a:off x="4478509" y="393933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22C8BD6C-A3B7-164D-CBFA-8D84E9DCF185}"/>
              </a:ext>
            </a:extLst>
          </p:cNvPr>
          <p:cNvSpPr/>
          <p:nvPr/>
        </p:nvSpPr>
        <p:spPr>
          <a:xfrm>
            <a:off x="5221450" y="4373690"/>
            <a:ext cx="655949" cy="300082"/>
          </a:xfrm>
          <a:prstGeom prst="rect">
            <a:avLst/>
          </a:prstGeom>
        </p:spPr>
        <p:txBody>
          <a:bodyPr wrap="none">
            <a:spAutoFit/>
          </a:bodyPr>
          <a:lstStyle/>
          <a:p>
            <a:r>
              <a:rPr lang="en-US" sz="1350" dirty="0">
                <a:latin typeface="Arial" panose="020B0604020202020204" pitchFamily="34" charset="0"/>
                <a:cs typeface="Arial" panose="020B0604020202020204" pitchFamily="34" charset="0"/>
              </a:rPr>
              <a:t>sports</a:t>
            </a:r>
          </a:p>
        </p:txBody>
      </p:sp>
      <p:sp>
        <p:nvSpPr>
          <p:cNvPr id="6" name="Rectangle 5">
            <a:extLst>
              <a:ext uri="{FF2B5EF4-FFF2-40B4-BE49-F238E27FC236}">
                <a16:creationId xmlns:a16="http://schemas.microsoft.com/office/drawing/2014/main" id="{F4C112B2-153E-7D72-974C-03450685A369}"/>
              </a:ext>
            </a:extLst>
          </p:cNvPr>
          <p:cNvSpPr/>
          <p:nvPr/>
        </p:nvSpPr>
        <p:spPr>
          <a:xfrm>
            <a:off x="5803007" y="4364125"/>
            <a:ext cx="588623" cy="300082"/>
          </a:xfrm>
          <a:prstGeom prst="rect">
            <a:avLst/>
          </a:prstGeom>
        </p:spPr>
        <p:txBody>
          <a:bodyPr wrap="none">
            <a:spAutoFit/>
          </a:bodyPr>
          <a:lstStyle/>
          <a:p>
            <a:r>
              <a:rPr lang="en-US" sz="1350" dirty="0">
                <a:latin typeface="Arial" panose="020B0604020202020204" pitchFamily="34" charset="0"/>
                <a:cs typeface="Arial" panose="020B0604020202020204" pitchFamily="34" charset="0"/>
              </a:rPr>
              <a:t>news</a:t>
            </a:r>
          </a:p>
        </p:txBody>
      </p:sp>
      <p:sp>
        <p:nvSpPr>
          <p:cNvPr id="13" name="Rectangle 12">
            <a:extLst>
              <a:ext uri="{FF2B5EF4-FFF2-40B4-BE49-F238E27FC236}">
                <a16:creationId xmlns:a16="http://schemas.microsoft.com/office/drawing/2014/main" id="{F8764804-76B6-F915-E5D6-76CC39FF1B4E}"/>
              </a:ext>
            </a:extLst>
          </p:cNvPr>
          <p:cNvSpPr/>
          <p:nvPr/>
        </p:nvSpPr>
        <p:spPr>
          <a:xfrm>
            <a:off x="6300667" y="4352967"/>
            <a:ext cx="713657" cy="300082"/>
          </a:xfrm>
          <a:prstGeom prst="rect">
            <a:avLst/>
          </a:prstGeom>
        </p:spPr>
        <p:txBody>
          <a:bodyPr wrap="none">
            <a:spAutoFit/>
          </a:bodyPr>
          <a:lstStyle/>
          <a:p>
            <a:r>
              <a:rPr lang="en-US" sz="1350" dirty="0">
                <a:latin typeface="Arial" panose="020B0604020202020204" pitchFamily="34" charset="0"/>
                <a:cs typeface="Arial" panose="020B0604020202020204" pitchFamily="34" charset="0"/>
              </a:rPr>
              <a:t>politics</a:t>
            </a:r>
          </a:p>
        </p:txBody>
      </p:sp>
      <p:sp>
        <p:nvSpPr>
          <p:cNvPr id="15" name="Rectangle 14">
            <a:extLst>
              <a:ext uri="{FF2B5EF4-FFF2-40B4-BE49-F238E27FC236}">
                <a16:creationId xmlns:a16="http://schemas.microsoft.com/office/drawing/2014/main" id="{1F510FB9-33B8-6626-51E2-4CC6B84B6376}"/>
              </a:ext>
            </a:extLst>
          </p:cNvPr>
          <p:cNvSpPr/>
          <p:nvPr/>
        </p:nvSpPr>
        <p:spPr>
          <a:xfrm>
            <a:off x="6900414" y="4364125"/>
            <a:ext cx="742511" cy="300082"/>
          </a:xfrm>
          <a:prstGeom prst="rect">
            <a:avLst/>
          </a:prstGeom>
        </p:spPr>
        <p:txBody>
          <a:bodyPr wrap="none">
            <a:spAutoFit/>
          </a:bodyPr>
          <a:lstStyle/>
          <a:p>
            <a:r>
              <a:rPr lang="en-US" sz="1350" dirty="0">
                <a:latin typeface="Arial" panose="020B0604020202020204" pitchFamily="34" charset="0"/>
                <a:cs typeface="Arial" panose="020B0604020202020204" pitchFamily="34" charset="0"/>
              </a:rPr>
              <a:t>fashion</a:t>
            </a:r>
          </a:p>
        </p:txBody>
      </p:sp>
      <p:sp>
        <p:nvSpPr>
          <p:cNvPr id="16" name="Rectangle 15">
            <a:extLst>
              <a:ext uri="{FF2B5EF4-FFF2-40B4-BE49-F238E27FC236}">
                <a16:creationId xmlns:a16="http://schemas.microsoft.com/office/drawing/2014/main" id="{CB0AED53-4405-424D-4277-D0950431F21A}"/>
              </a:ext>
            </a:extLst>
          </p:cNvPr>
          <p:cNvSpPr/>
          <p:nvPr/>
        </p:nvSpPr>
        <p:spPr>
          <a:xfrm>
            <a:off x="5419126" y="3374660"/>
            <a:ext cx="198783" cy="99701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319304A9-91DC-FA54-FE06-791457539E65}"/>
              </a:ext>
            </a:extLst>
          </p:cNvPr>
          <p:cNvSpPr/>
          <p:nvPr/>
        </p:nvSpPr>
        <p:spPr>
          <a:xfrm>
            <a:off x="5941746" y="3844197"/>
            <a:ext cx="198783" cy="512237"/>
          </a:xfrm>
          <a:prstGeom prst="rect">
            <a:avLst/>
          </a:prstGeom>
          <a:solidFill>
            <a:srgbClr val="FF6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9293EDB5-9342-65FF-D798-56978D0F43E2}"/>
              </a:ext>
            </a:extLst>
          </p:cNvPr>
          <p:cNvSpPr/>
          <p:nvPr/>
        </p:nvSpPr>
        <p:spPr>
          <a:xfrm>
            <a:off x="6532816" y="3540296"/>
            <a:ext cx="198783" cy="831374"/>
          </a:xfrm>
          <a:prstGeom prst="rect">
            <a:avLst/>
          </a:prstGeom>
          <a:solidFill>
            <a:srgbClr val="388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7D7A0A0B-7976-7450-F2FF-D767A60063B5}"/>
              </a:ext>
            </a:extLst>
          </p:cNvPr>
          <p:cNvSpPr/>
          <p:nvPr/>
        </p:nvSpPr>
        <p:spPr>
          <a:xfrm>
            <a:off x="7139980" y="4087127"/>
            <a:ext cx="198783" cy="276999"/>
          </a:xfrm>
          <a:prstGeom prst="rect">
            <a:avLst/>
          </a:prstGeom>
          <a:solidFill>
            <a:srgbClr val="95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82669770-205C-B8D4-34A9-F0FB60D6010A}"/>
              </a:ext>
            </a:extLst>
          </p:cNvPr>
          <p:cNvSpPr txBox="1"/>
          <p:nvPr/>
        </p:nvSpPr>
        <p:spPr>
          <a:xfrm>
            <a:off x="3230169" y="6539984"/>
            <a:ext cx="2683662" cy="200055"/>
          </a:xfrm>
          <a:prstGeom prst="rect">
            <a:avLst/>
          </a:prstGeom>
          <a:noFill/>
        </p:spPr>
        <p:txBody>
          <a:bodyPr wrap="square">
            <a:spAutoFit/>
          </a:bodyPr>
          <a:lstStyle/>
          <a:p>
            <a:pPr algn="ctr"/>
            <a:r>
              <a:rPr lang="en-US" sz="700" dirty="0">
                <a:latin typeface="Arial" panose="020B0604020202020204" pitchFamily="34" charset="0"/>
                <a:cs typeface="Arial" panose="020B0604020202020204" pitchFamily="34" charset="0"/>
              </a:rPr>
              <a:t>Adapted from Chris Tanner’s CS287 Lecture Slides.</a:t>
            </a:r>
          </a:p>
        </p:txBody>
      </p:sp>
    </p:spTree>
    <p:extLst>
      <p:ext uri="{BB962C8B-B14F-4D97-AF65-F5344CB8AC3E}">
        <p14:creationId xmlns:p14="http://schemas.microsoft.com/office/powerpoint/2010/main" val="1698743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EC719D9-24A8-48A3-F2E1-70AC8C684D39}"/>
              </a:ext>
            </a:extLst>
          </p:cNvPr>
          <p:cNvGrpSpPr/>
          <p:nvPr/>
        </p:nvGrpSpPr>
        <p:grpSpPr>
          <a:xfrm>
            <a:off x="770150" y="1568909"/>
            <a:ext cx="8774521" cy="4238312"/>
            <a:chOff x="46250" y="1683214"/>
            <a:chExt cx="8774521" cy="4238312"/>
          </a:xfrm>
        </p:grpSpPr>
        <p:sp>
          <p:nvSpPr>
            <p:cNvPr id="7" name="Content Placeholder 2">
              <a:extLst>
                <a:ext uri="{FF2B5EF4-FFF2-40B4-BE49-F238E27FC236}">
                  <a16:creationId xmlns:a16="http://schemas.microsoft.com/office/drawing/2014/main" id="{305145D4-BF76-E052-5CDA-F8344DCADB2A}"/>
                </a:ext>
              </a:extLst>
            </p:cNvPr>
            <p:cNvSpPr txBox="1">
              <a:spLocks/>
            </p:cNvSpPr>
            <p:nvPr/>
          </p:nvSpPr>
          <p:spPr>
            <a:xfrm>
              <a:off x="46250" y="2104639"/>
              <a:ext cx="4332620" cy="327710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rPr>
                <a:t>Morphology</a:t>
              </a:r>
            </a:p>
            <a:p>
              <a:pPr>
                <a:spcBef>
                  <a:spcPts val="900"/>
                </a:spcBef>
              </a:pPr>
              <a:r>
                <a:rPr lang="en-US" sz="1400" dirty="0">
                  <a:latin typeface="Arial" panose="020B0604020202020204" pitchFamily="34" charset="0"/>
                  <a:cs typeface="Arial" panose="020B0604020202020204" pitchFamily="34" charset="0"/>
                  <a:sym typeface="Wingdings" pitchFamily="2" charset="2"/>
                </a:rPr>
                <a:t>Word Segmentation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Part-of-Speech Tagging</a:t>
              </a:r>
            </a:p>
            <a:p>
              <a:pPr>
                <a:spcBef>
                  <a:spcPts val="900"/>
                </a:spcBef>
              </a:pPr>
              <a:r>
                <a:rPr lang="en-US" sz="1400" dirty="0">
                  <a:latin typeface="Arial" panose="020B0604020202020204" pitchFamily="34" charset="0"/>
                  <a:cs typeface="Arial" panose="020B0604020202020204" pitchFamily="34" charset="0"/>
                  <a:sym typeface="Wingdings" pitchFamily="2" charset="2"/>
                </a:rPr>
                <a:t>Parsing</a:t>
              </a:r>
            </a:p>
            <a:p>
              <a:pPr>
                <a:spcBef>
                  <a:spcPts val="900"/>
                </a:spcBef>
              </a:pPr>
              <a:r>
                <a:rPr lang="en-US" sz="1400" dirty="0">
                  <a:latin typeface="Arial" panose="020B0604020202020204" pitchFamily="34" charset="0"/>
                  <a:cs typeface="Arial" panose="020B0604020202020204" pitchFamily="34" charset="0"/>
                  <a:sym typeface="Wingdings" pitchFamily="2" charset="2"/>
                </a:rPr>
                <a:t>	Constituency</a:t>
              </a:r>
            </a:p>
            <a:p>
              <a:pPr>
                <a:spcBef>
                  <a:spcPts val="900"/>
                </a:spcBef>
              </a:pPr>
              <a:r>
                <a:rPr lang="en-US" sz="1400" dirty="0">
                  <a:latin typeface="Arial" panose="020B0604020202020204" pitchFamily="34" charset="0"/>
                  <a:cs typeface="Arial" panose="020B0604020202020204" pitchFamily="34" charset="0"/>
                  <a:sym typeface="Wingdings" pitchFamily="2" charset="2"/>
                </a:rPr>
                <a:t>	Dependency</a:t>
              </a: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p:txBody>
        </p:sp>
        <p:sp>
          <p:nvSpPr>
            <p:cNvPr id="8" name="Content Placeholder 2">
              <a:extLst>
                <a:ext uri="{FF2B5EF4-FFF2-40B4-BE49-F238E27FC236}">
                  <a16:creationId xmlns:a16="http://schemas.microsoft.com/office/drawing/2014/main" id="{F939F598-8E66-800C-20A4-CD6917E8489B}"/>
                </a:ext>
              </a:extLst>
            </p:cNvPr>
            <p:cNvSpPr txBox="1">
              <a:spLocks/>
            </p:cNvSpPr>
            <p:nvPr/>
          </p:nvSpPr>
          <p:spPr>
            <a:xfrm>
              <a:off x="46251" y="1707029"/>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Syntax</a:t>
              </a:r>
            </a:p>
          </p:txBody>
        </p:sp>
        <p:sp>
          <p:nvSpPr>
            <p:cNvPr id="9" name="Content Placeholder 2">
              <a:extLst>
                <a:ext uri="{FF2B5EF4-FFF2-40B4-BE49-F238E27FC236}">
                  <a16:creationId xmlns:a16="http://schemas.microsoft.com/office/drawing/2014/main" id="{054A6BFB-785B-743A-1FB8-12FABF6866DD}"/>
                </a:ext>
              </a:extLst>
            </p:cNvPr>
            <p:cNvSpPr txBox="1">
              <a:spLocks/>
            </p:cNvSpPr>
            <p:nvPr/>
          </p:nvSpPr>
          <p:spPr>
            <a:xfrm>
              <a:off x="4488151" y="2090613"/>
              <a:ext cx="4332620" cy="383091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sym typeface="Wingdings" pitchFamily="2" charset="2"/>
                </a:rPr>
                <a:t>Sentiment Analysis</a:t>
              </a:r>
            </a:p>
            <a:p>
              <a:pPr>
                <a:spcBef>
                  <a:spcPts val="900"/>
                </a:spcBef>
              </a:pPr>
              <a:r>
                <a:rPr lang="en-US" sz="1400" dirty="0">
                  <a:latin typeface="Arial" panose="020B0604020202020204" pitchFamily="34" charset="0"/>
                  <a:cs typeface="Arial" panose="020B0604020202020204" pitchFamily="34" charset="0"/>
                  <a:sym typeface="Wingdings" pitchFamily="2" charset="2"/>
                </a:rPr>
                <a:t>Topic Modelling</a:t>
              </a:r>
            </a:p>
            <a:p>
              <a:pPr>
                <a:spcBef>
                  <a:spcPts val="900"/>
                </a:spcBef>
              </a:pPr>
              <a:r>
                <a:rPr lang="en-US" sz="1400" dirty="0">
                  <a:latin typeface="Arial" panose="020B0604020202020204" pitchFamily="34" charset="0"/>
                  <a:cs typeface="Arial" panose="020B0604020202020204" pitchFamily="34" charset="0"/>
                  <a:sym typeface="Wingdings" pitchFamily="2" charset="2"/>
                </a:rPr>
                <a:t>Named Entity Recognition (NER)</a:t>
              </a:r>
            </a:p>
            <a:p>
              <a:pPr>
                <a:spcBef>
                  <a:spcPts val="900"/>
                </a:spcBef>
              </a:pPr>
              <a:r>
                <a:rPr lang="en-US" sz="1400" dirty="0">
                  <a:latin typeface="Arial" panose="020B0604020202020204" pitchFamily="34" charset="0"/>
                  <a:cs typeface="Arial" panose="020B0604020202020204" pitchFamily="34" charset="0"/>
                  <a:sym typeface="Wingdings" pitchFamily="2" charset="2"/>
                </a:rPr>
                <a:t>Relation Extraction</a:t>
              </a:r>
            </a:p>
            <a:p>
              <a:pPr>
                <a:spcBef>
                  <a:spcPts val="900"/>
                </a:spcBef>
              </a:pPr>
              <a:r>
                <a:rPr lang="en-US" sz="1400" dirty="0">
                  <a:latin typeface="Arial" panose="020B0604020202020204" pitchFamily="34" charset="0"/>
                  <a:cs typeface="Arial" panose="020B0604020202020204" pitchFamily="34" charset="0"/>
                  <a:sym typeface="Wingdings" pitchFamily="2" charset="2"/>
                </a:rPr>
                <a:t>Word Sense Disambiguation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Natural Language Understanding (NLU)</a:t>
              </a:r>
            </a:p>
            <a:p>
              <a:pPr>
                <a:spcBef>
                  <a:spcPts val="900"/>
                </a:spcBef>
              </a:pPr>
              <a:r>
                <a:rPr lang="en-US" sz="1400" dirty="0">
                  <a:latin typeface="Arial" panose="020B0604020202020204" pitchFamily="34" charset="0"/>
                  <a:cs typeface="Arial" panose="020B0604020202020204" pitchFamily="34" charset="0"/>
                  <a:sym typeface="Wingdings" pitchFamily="2" charset="2"/>
                </a:rPr>
                <a:t>Natural Language Generation (NLG)</a:t>
              </a:r>
            </a:p>
            <a:p>
              <a:pPr>
                <a:spcBef>
                  <a:spcPts val="900"/>
                </a:spcBef>
              </a:pPr>
              <a:r>
                <a:rPr lang="en-US" sz="1400" dirty="0">
                  <a:latin typeface="Arial" panose="020B0604020202020204" pitchFamily="34" charset="0"/>
                  <a:cs typeface="Arial" panose="020B0604020202020204" pitchFamily="34" charset="0"/>
                  <a:sym typeface="Wingdings" pitchFamily="2" charset="2"/>
                </a:rPr>
                <a:t>Machine Translation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Entailment</a:t>
              </a:r>
            </a:p>
            <a:p>
              <a:pPr>
                <a:spcBef>
                  <a:spcPts val="900"/>
                </a:spcBef>
              </a:pPr>
              <a:r>
                <a:rPr lang="en-US" sz="1400" dirty="0">
                  <a:latin typeface="Arial" panose="020B0604020202020204" pitchFamily="34" charset="0"/>
                  <a:cs typeface="Arial" panose="020B0604020202020204" pitchFamily="34" charset="0"/>
                  <a:sym typeface="Wingdings" pitchFamily="2" charset="2"/>
                </a:rPr>
                <a:t>Question Answering</a:t>
              </a:r>
            </a:p>
            <a:p>
              <a:pPr>
                <a:spcBef>
                  <a:spcPts val="900"/>
                </a:spcBef>
              </a:pPr>
              <a:r>
                <a:rPr lang="en-US" sz="1400" dirty="0">
                  <a:latin typeface="Arial" panose="020B0604020202020204" pitchFamily="34" charset="0"/>
                  <a:cs typeface="Arial" panose="020B0604020202020204" pitchFamily="34" charset="0"/>
                  <a:sym typeface="Wingdings" pitchFamily="2" charset="2"/>
                </a:rPr>
                <a:t>Language Modelling</a:t>
              </a: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p:txBody>
        </p:sp>
        <p:sp>
          <p:nvSpPr>
            <p:cNvPr id="10" name="Content Placeholder 2">
              <a:extLst>
                <a:ext uri="{FF2B5EF4-FFF2-40B4-BE49-F238E27FC236}">
                  <a16:creationId xmlns:a16="http://schemas.microsoft.com/office/drawing/2014/main" id="{2003B1B3-4510-E150-D4F8-0D3B29926997}"/>
                </a:ext>
              </a:extLst>
            </p:cNvPr>
            <p:cNvSpPr txBox="1">
              <a:spLocks/>
            </p:cNvSpPr>
            <p:nvPr/>
          </p:nvSpPr>
          <p:spPr>
            <a:xfrm>
              <a:off x="4485142" y="1683214"/>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Semantics</a:t>
              </a:r>
            </a:p>
          </p:txBody>
        </p:sp>
        <p:sp>
          <p:nvSpPr>
            <p:cNvPr id="11" name="Content Placeholder 2">
              <a:extLst>
                <a:ext uri="{FF2B5EF4-FFF2-40B4-BE49-F238E27FC236}">
                  <a16:creationId xmlns:a16="http://schemas.microsoft.com/office/drawing/2014/main" id="{2EDAF9C9-2EF1-2A8D-8E94-E5392047B90A}"/>
                </a:ext>
              </a:extLst>
            </p:cNvPr>
            <p:cNvSpPr txBox="1">
              <a:spLocks/>
            </p:cNvSpPr>
            <p:nvPr/>
          </p:nvSpPr>
          <p:spPr>
            <a:xfrm>
              <a:off x="46251" y="4445532"/>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Discourse</a:t>
              </a:r>
            </a:p>
          </p:txBody>
        </p:sp>
        <p:sp>
          <p:nvSpPr>
            <p:cNvPr id="12" name="Content Placeholder 2">
              <a:extLst>
                <a:ext uri="{FF2B5EF4-FFF2-40B4-BE49-F238E27FC236}">
                  <a16:creationId xmlns:a16="http://schemas.microsoft.com/office/drawing/2014/main" id="{B14EDDE0-7E9E-A34A-E4CD-21FB4C20A947}"/>
                </a:ext>
              </a:extLst>
            </p:cNvPr>
            <p:cNvSpPr txBox="1">
              <a:spLocks/>
            </p:cNvSpPr>
            <p:nvPr/>
          </p:nvSpPr>
          <p:spPr>
            <a:xfrm>
              <a:off x="46250" y="4843141"/>
              <a:ext cx="4332620" cy="86510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sym typeface="Wingdings" pitchFamily="2" charset="2"/>
                </a:rPr>
                <a:t>Summarization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Coreference Resolution</a:t>
              </a:r>
            </a:p>
          </p:txBody>
        </p:sp>
      </p:grpSp>
      <p:sp>
        <p:nvSpPr>
          <p:cNvPr id="24" name="Rectangle 23">
            <a:extLst>
              <a:ext uri="{FF2B5EF4-FFF2-40B4-BE49-F238E27FC236}">
                <a16:creationId xmlns:a16="http://schemas.microsoft.com/office/drawing/2014/main" id="{89F9E4FC-2FCB-62DF-A6AD-A0FE2CCA82F2}"/>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dirty="0">
                <a:solidFill>
                  <a:schemeClr val="bg1"/>
                </a:solidFill>
                <a:latin typeface="Arial" panose="020B0604020202020204" pitchFamily="34" charset="0"/>
                <a:cs typeface="Arial" panose="020B0604020202020204" pitchFamily="34" charset="0"/>
              </a:rPr>
              <a:t>Common Tasks (aka problems)</a:t>
            </a:r>
          </a:p>
        </p:txBody>
      </p:sp>
      <p:sp>
        <p:nvSpPr>
          <p:cNvPr id="2" name="Rectangle 1">
            <a:extLst>
              <a:ext uri="{FF2B5EF4-FFF2-40B4-BE49-F238E27FC236}">
                <a16:creationId xmlns:a16="http://schemas.microsoft.com/office/drawing/2014/main" id="{323B1C40-521D-BC79-772D-DB24D1F48C3B}"/>
              </a:ext>
            </a:extLst>
          </p:cNvPr>
          <p:cNvSpPr/>
          <p:nvPr/>
        </p:nvSpPr>
        <p:spPr>
          <a:xfrm>
            <a:off x="4572002" y="4017897"/>
            <a:ext cx="3763736" cy="1688939"/>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3" name="Rectangle 2">
            <a:extLst>
              <a:ext uri="{FF2B5EF4-FFF2-40B4-BE49-F238E27FC236}">
                <a16:creationId xmlns:a16="http://schemas.microsoft.com/office/drawing/2014/main" id="{41353FE5-4D5C-2F99-9B9B-3CF0AAB16341}"/>
              </a:ext>
            </a:extLst>
          </p:cNvPr>
          <p:cNvSpPr/>
          <p:nvPr/>
        </p:nvSpPr>
        <p:spPr>
          <a:xfrm>
            <a:off x="623028" y="1429672"/>
            <a:ext cx="2343150" cy="4194842"/>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4" name="Rectangle 3">
            <a:extLst>
              <a:ext uri="{FF2B5EF4-FFF2-40B4-BE49-F238E27FC236}">
                <a16:creationId xmlns:a16="http://schemas.microsoft.com/office/drawing/2014/main" id="{A2B1B444-6DBC-EC24-9A2B-B47D54E48A4B}"/>
              </a:ext>
            </a:extLst>
          </p:cNvPr>
          <p:cNvSpPr/>
          <p:nvPr/>
        </p:nvSpPr>
        <p:spPr>
          <a:xfrm>
            <a:off x="4585902" y="1447949"/>
            <a:ext cx="3763736" cy="2205230"/>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22" name="Rectangular Callout 9">
            <a:extLst>
              <a:ext uri="{FF2B5EF4-FFF2-40B4-BE49-F238E27FC236}">
                <a16:creationId xmlns:a16="http://schemas.microsoft.com/office/drawing/2014/main" id="{3BE104B8-77D1-45F1-04EA-5CE9705BD9BF}"/>
              </a:ext>
            </a:extLst>
          </p:cNvPr>
          <p:cNvSpPr/>
          <p:nvPr/>
        </p:nvSpPr>
        <p:spPr>
          <a:xfrm>
            <a:off x="1881727" y="1712647"/>
            <a:ext cx="5281904" cy="1882508"/>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7399" h="6335408">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3031810" y="5931190"/>
                </a:lnTo>
                <a:lnTo>
                  <a:pt x="3012522" y="6335408"/>
                </a:lnTo>
                <a:lnTo>
                  <a:pt x="2801316" y="5911281"/>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25" name="Right Arrow 33">
            <a:extLst>
              <a:ext uri="{FF2B5EF4-FFF2-40B4-BE49-F238E27FC236}">
                <a16:creationId xmlns:a16="http://schemas.microsoft.com/office/drawing/2014/main" id="{1D0D486B-91F0-77F3-991F-AB8034DBC008}"/>
              </a:ext>
            </a:extLst>
          </p:cNvPr>
          <p:cNvSpPr/>
          <p:nvPr/>
        </p:nvSpPr>
        <p:spPr>
          <a:xfrm rot="5400000">
            <a:off x="4494024" y="2365243"/>
            <a:ext cx="358115"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 name="Content Placeholder 2">
            <a:extLst>
              <a:ext uri="{FF2B5EF4-FFF2-40B4-BE49-F238E27FC236}">
                <a16:creationId xmlns:a16="http://schemas.microsoft.com/office/drawing/2014/main" id="{8D3BFF9A-BB8A-185D-E1DA-1CA0BDC50202}"/>
              </a:ext>
            </a:extLst>
          </p:cNvPr>
          <p:cNvSpPr txBox="1">
            <a:spLocks/>
          </p:cNvSpPr>
          <p:nvPr/>
        </p:nvSpPr>
        <p:spPr>
          <a:xfrm>
            <a:off x="2775202" y="3030735"/>
            <a:ext cx="882397" cy="30323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1350" b="1" dirty="0">
                <a:solidFill>
                  <a:schemeClr val="accent5">
                    <a:lumMod val="75000"/>
                  </a:schemeClr>
                </a:solidFill>
                <a:latin typeface="Courier" pitchFamily="2" charset="0"/>
              </a:rPr>
              <a:t>INTENT</a:t>
            </a:r>
          </a:p>
        </p:txBody>
      </p:sp>
      <p:sp>
        <p:nvSpPr>
          <p:cNvPr id="27" name="Content Placeholder 2">
            <a:extLst>
              <a:ext uri="{FF2B5EF4-FFF2-40B4-BE49-F238E27FC236}">
                <a16:creationId xmlns:a16="http://schemas.microsoft.com/office/drawing/2014/main" id="{D11513FD-86A2-1F9C-C571-3A740EC08A21}"/>
              </a:ext>
            </a:extLst>
          </p:cNvPr>
          <p:cNvSpPr txBox="1">
            <a:spLocks/>
          </p:cNvSpPr>
          <p:nvPr/>
        </p:nvSpPr>
        <p:spPr>
          <a:xfrm>
            <a:off x="5380936" y="3037454"/>
            <a:ext cx="911665" cy="29304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350" b="1" dirty="0">
                <a:solidFill>
                  <a:schemeClr val="accent5">
                    <a:lumMod val="75000"/>
                  </a:schemeClr>
                </a:solidFill>
                <a:latin typeface="Courier" pitchFamily="2" charset="0"/>
              </a:rPr>
              <a:t>ARTIST</a:t>
            </a:r>
          </a:p>
        </p:txBody>
      </p:sp>
      <p:sp>
        <p:nvSpPr>
          <p:cNvPr id="28" name="Content Placeholder 2">
            <a:extLst>
              <a:ext uri="{FF2B5EF4-FFF2-40B4-BE49-F238E27FC236}">
                <a16:creationId xmlns:a16="http://schemas.microsoft.com/office/drawing/2014/main" id="{7FA611F5-9F30-A042-54EA-3CEB31EB9BE4}"/>
              </a:ext>
            </a:extLst>
          </p:cNvPr>
          <p:cNvSpPr txBox="1">
            <a:spLocks/>
          </p:cNvSpPr>
          <p:nvPr/>
        </p:nvSpPr>
        <p:spPr>
          <a:xfrm>
            <a:off x="3870683" y="3037317"/>
            <a:ext cx="636310" cy="28562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1350" b="1" dirty="0">
                <a:solidFill>
                  <a:schemeClr val="accent5">
                    <a:lumMod val="75000"/>
                  </a:schemeClr>
                </a:solidFill>
                <a:latin typeface="Courier" pitchFamily="2" charset="0"/>
              </a:rPr>
              <a:t>SONG</a:t>
            </a:r>
          </a:p>
        </p:txBody>
      </p:sp>
      <p:sp>
        <p:nvSpPr>
          <p:cNvPr id="29" name="Content Placeholder 2">
            <a:extLst>
              <a:ext uri="{FF2B5EF4-FFF2-40B4-BE49-F238E27FC236}">
                <a16:creationId xmlns:a16="http://schemas.microsoft.com/office/drawing/2014/main" id="{ADD702D6-4691-4E70-450B-FB9AC89A7014}"/>
              </a:ext>
            </a:extLst>
          </p:cNvPr>
          <p:cNvSpPr txBox="1">
            <a:spLocks/>
          </p:cNvSpPr>
          <p:nvPr/>
        </p:nvSpPr>
        <p:spPr>
          <a:xfrm>
            <a:off x="1908316" y="1886027"/>
            <a:ext cx="5018159" cy="30323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“Alexa, play White Christmas by Bing Crosby”</a:t>
            </a:r>
          </a:p>
        </p:txBody>
      </p:sp>
      <p:sp>
        <p:nvSpPr>
          <p:cNvPr id="30" name="Content Placeholder 2">
            <a:extLst>
              <a:ext uri="{FF2B5EF4-FFF2-40B4-BE49-F238E27FC236}">
                <a16:creationId xmlns:a16="http://schemas.microsoft.com/office/drawing/2014/main" id="{03323E6E-FBCD-7DB0-CE17-DEF5FB212086}"/>
              </a:ext>
            </a:extLst>
          </p:cNvPr>
          <p:cNvSpPr txBox="1">
            <a:spLocks/>
          </p:cNvSpPr>
          <p:nvPr/>
        </p:nvSpPr>
        <p:spPr>
          <a:xfrm>
            <a:off x="1866820" y="2707687"/>
            <a:ext cx="5018159" cy="30323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“Alexa, play White Christmas by Bing Crosby”</a:t>
            </a:r>
          </a:p>
        </p:txBody>
      </p:sp>
      <p:sp>
        <p:nvSpPr>
          <p:cNvPr id="31" name="Rectangle 30">
            <a:extLst>
              <a:ext uri="{FF2B5EF4-FFF2-40B4-BE49-F238E27FC236}">
                <a16:creationId xmlns:a16="http://schemas.microsoft.com/office/drawing/2014/main" id="{7E3BCA75-5407-7B15-282E-FEC6A6D1B045}"/>
              </a:ext>
            </a:extLst>
          </p:cNvPr>
          <p:cNvSpPr/>
          <p:nvPr/>
        </p:nvSpPr>
        <p:spPr>
          <a:xfrm>
            <a:off x="3405775" y="2731938"/>
            <a:ext cx="1527623" cy="275833"/>
          </a:xfrm>
          <a:prstGeom prst="rect">
            <a:avLst/>
          </a:prstGeom>
          <a:solidFill>
            <a:srgbClr val="FF7B7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2" name="Rectangle 31">
            <a:extLst>
              <a:ext uri="{FF2B5EF4-FFF2-40B4-BE49-F238E27FC236}">
                <a16:creationId xmlns:a16="http://schemas.microsoft.com/office/drawing/2014/main" id="{A67886F2-48E9-9409-4B54-E0EBD384EB5E}"/>
              </a:ext>
            </a:extLst>
          </p:cNvPr>
          <p:cNvSpPr/>
          <p:nvPr/>
        </p:nvSpPr>
        <p:spPr>
          <a:xfrm>
            <a:off x="5257582" y="2746438"/>
            <a:ext cx="1095594" cy="293046"/>
          </a:xfrm>
          <a:prstGeom prst="rect">
            <a:avLst/>
          </a:prstGeom>
          <a:solidFill>
            <a:srgbClr val="00B0F0">
              <a:alpha val="3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3" name="Rectangle 32">
            <a:extLst>
              <a:ext uri="{FF2B5EF4-FFF2-40B4-BE49-F238E27FC236}">
                <a16:creationId xmlns:a16="http://schemas.microsoft.com/office/drawing/2014/main" id="{C9257C55-6583-FDA0-2BB1-D82DE6952DF2}"/>
              </a:ext>
            </a:extLst>
          </p:cNvPr>
          <p:cNvSpPr/>
          <p:nvPr/>
        </p:nvSpPr>
        <p:spPr>
          <a:xfrm>
            <a:off x="2935617" y="2735084"/>
            <a:ext cx="455252" cy="275833"/>
          </a:xfrm>
          <a:prstGeom prst="rect">
            <a:avLst/>
          </a:prstGeom>
          <a:solidFill>
            <a:srgbClr val="92D050">
              <a:alpha val="4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4" name="TextBox 33">
            <a:extLst>
              <a:ext uri="{FF2B5EF4-FFF2-40B4-BE49-F238E27FC236}">
                <a16:creationId xmlns:a16="http://schemas.microsoft.com/office/drawing/2014/main" id="{E9DA20CC-4657-5F48-D763-1F7E688F6CF9}"/>
              </a:ext>
            </a:extLst>
          </p:cNvPr>
          <p:cNvSpPr txBox="1"/>
          <p:nvPr/>
        </p:nvSpPr>
        <p:spPr>
          <a:xfrm>
            <a:off x="3230169" y="6539984"/>
            <a:ext cx="2683662" cy="200055"/>
          </a:xfrm>
          <a:prstGeom prst="rect">
            <a:avLst/>
          </a:prstGeom>
          <a:noFill/>
        </p:spPr>
        <p:txBody>
          <a:bodyPr wrap="square">
            <a:spAutoFit/>
          </a:bodyPr>
          <a:lstStyle/>
          <a:p>
            <a:pPr algn="ctr"/>
            <a:r>
              <a:rPr lang="en-US" sz="700" dirty="0">
                <a:latin typeface="Arial" panose="020B0604020202020204" pitchFamily="34" charset="0"/>
                <a:cs typeface="Arial" panose="020B0604020202020204" pitchFamily="34" charset="0"/>
              </a:rPr>
              <a:t>Adapted from Chris Tanner’s CS287 Lecture Slides.</a:t>
            </a:r>
          </a:p>
        </p:txBody>
      </p:sp>
    </p:spTree>
    <p:extLst>
      <p:ext uri="{BB962C8B-B14F-4D97-AF65-F5344CB8AC3E}">
        <p14:creationId xmlns:p14="http://schemas.microsoft.com/office/powerpoint/2010/main" val="718673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EC719D9-24A8-48A3-F2E1-70AC8C684D39}"/>
              </a:ext>
            </a:extLst>
          </p:cNvPr>
          <p:cNvGrpSpPr/>
          <p:nvPr/>
        </p:nvGrpSpPr>
        <p:grpSpPr>
          <a:xfrm>
            <a:off x="770150" y="1568909"/>
            <a:ext cx="8774521" cy="4238312"/>
            <a:chOff x="46250" y="1683214"/>
            <a:chExt cx="8774521" cy="4238312"/>
          </a:xfrm>
        </p:grpSpPr>
        <p:sp>
          <p:nvSpPr>
            <p:cNvPr id="7" name="Content Placeholder 2">
              <a:extLst>
                <a:ext uri="{FF2B5EF4-FFF2-40B4-BE49-F238E27FC236}">
                  <a16:creationId xmlns:a16="http://schemas.microsoft.com/office/drawing/2014/main" id="{305145D4-BF76-E052-5CDA-F8344DCADB2A}"/>
                </a:ext>
              </a:extLst>
            </p:cNvPr>
            <p:cNvSpPr txBox="1">
              <a:spLocks/>
            </p:cNvSpPr>
            <p:nvPr/>
          </p:nvSpPr>
          <p:spPr>
            <a:xfrm>
              <a:off x="46250" y="2104639"/>
              <a:ext cx="4332620" cy="327710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rPr>
                <a:t>Morphology</a:t>
              </a:r>
            </a:p>
            <a:p>
              <a:pPr>
                <a:spcBef>
                  <a:spcPts val="900"/>
                </a:spcBef>
              </a:pPr>
              <a:r>
                <a:rPr lang="en-US" sz="1400" dirty="0">
                  <a:latin typeface="Arial" panose="020B0604020202020204" pitchFamily="34" charset="0"/>
                  <a:cs typeface="Arial" panose="020B0604020202020204" pitchFamily="34" charset="0"/>
                  <a:sym typeface="Wingdings" pitchFamily="2" charset="2"/>
                </a:rPr>
                <a:t>Word Segmentation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Part-of-Speech Tagging</a:t>
              </a:r>
            </a:p>
            <a:p>
              <a:pPr>
                <a:spcBef>
                  <a:spcPts val="900"/>
                </a:spcBef>
              </a:pPr>
              <a:r>
                <a:rPr lang="en-US" sz="1400" dirty="0">
                  <a:latin typeface="Arial" panose="020B0604020202020204" pitchFamily="34" charset="0"/>
                  <a:cs typeface="Arial" panose="020B0604020202020204" pitchFamily="34" charset="0"/>
                  <a:sym typeface="Wingdings" pitchFamily="2" charset="2"/>
                </a:rPr>
                <a:t>Parsing</a:t>
              </a:r>
            </a:p>
            <a:p>
              <a:pPr>
                <a:spcBef>
                  <a:spcPts val="900"/>
                </a:spcBef>
              </a:pPr>
              <a:r>
                <a:rPr lang="en-US" sz="1400" dirty="0">
                  <a:latin typeface="Arial" panose="020B0604020202020204" pitchFamily="34" charset="0"/>
                  <a:cs typeface="Arial" panose="020B0604020202020204" pitchFamily="34" charset="0"/>
                  <a:sym typeface="Wingdings" pitchFamily="2" charset="2"/>
                </a:rPr>
                <a:t>	Constituency</a:t>
              </a:r>
            </a:p>
            <a:p>
              <a:pPr>
                <a:spcBef>
                  <a:spcPts val="900"/>
                </a:spcBef>
              </a:pPr>
              <a:r>
                <a:rPr lang="en-US" sz="1400" dirty="0">
                  <a:latin typeface="Arial" panose="020B0604020202020204" pitchFamily="34" charset="0"/>
                  <a:cs typeface="Arial" panose="020B0604020202020204" pitchFamily="34" charset="0"/>
                  <a:sym typeface="Wingdings" pitchFamily="2" charset="2"/>
                </a:rPr>
                <a:t>	Dependency</a:t>
              </a: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p:txBody>
        </p:sp>
        <p:sp>
          <p:nvSpPr>
            <p:cNvPr id="8" name="Content Placeholder 2">
              <a:extLst>
                <a:ext uri="{FF2B5EF4-FFF2-40B4-BE49-F238E27FC236}">
                  <a16:creationId xmlns:a16="http://schemas.microsoft.com/office/drawing/2014/main" id="{F939F598-8E66-800C-20A4-CD6917E8489B}"/>
                </a:ext>
              </a:extLst>
            </p:cNvPr>
            <p:cNvSpPr txBox="1">
              <a:spLocks/>
            </p:cNvSpPr>
            <p:nvPr/>
          </p:nvSpPr>
          <p:spPr>
            <a:xfrm>
              <a:off x="46251" y="1707029"/>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Syntax</a:t>
              </a:r>
            </a:p>
          </p:txBody>
        </p:sp>
        <p:sp>
          <p:nvSpPr>
            <p:cNvPr id="9" name="Content Placeholder 2">
              <a:extLst>
                <a:ext uri="{FF2B5EF4-FFF2-40B4-BE49-F238E27FC236}">
                  <a16:creationId xmlns:a16="http://schemas.microsoft.com/office/drawing/2014/main" id="{054A6BFB-785B-743A-1FB8-12FABF6866DD}"/>
                </a:ext>
              </a:extLst>
            </p:cNvPr>
            <p:cNvSpPr txBox="1">
              <a:spLocks/>
            </p:cNvSpPr>
            <p:nvPr/>
          </p:nvSpPr>
          <p:spPr>
            <a:xfrm>
              <a:off x="4488151" y="2090613"/>
              <a:ext cx="4332620" cy="383091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sym typeface="Wingdings" pitchFamily="2" charset="2"/>
                </a:rPr>
                <a:t>Sentiment Analysis</a:t>
              </a:r>
            </a:p>
            <a:p>
              <a:pPr>
                <a:spcBef>
                  <a:spcPts val="900"/>
                </a:spcBef>
              </a:pPr>
              <a:r>
                <a:rPr lang="en-US" sz="1400" dirty="0">
                  <a:latin typeface="Arial" panose="020B0604020202020204" pitchFamily="34" charset="0"/>
                  <a:cs typeface="Arial" panose="020B0604020202020204" pitchFamily="34" charset="0"/>
                  <a:sym typeface="Wingdings" pitchFamily="2" charset="2"/>
                </a:rPr>
                <a:t>Topic Modelling</a:t>
              </a:r>
            </a:p>
            <a:p>
              <a:pPr>
                <a:spcBef>
                  <a:spcPts val="900"/>
                </a:spcBef>
              </a:pPr>
              <a:r>
                <a:rPr lang="en-US" sz="1400" dirty="0">
                  <a:latin typeface="Arial" panose="020B0604020202020204" pitchFamily="34" charset="0"/>
                  <a:cs typeface="Arial" panose="020B0604020202020204" pitchFamily="34" charset="0"/>
                  <a:sym typeface="Wingdings" pitchFamily="2" charset="2"/>
                </a:rPr>
                <a:t>Named Entity Recognition (NER)</a:t>
              </a:r>
            </a:p>
            <a:p>
              <a:pPr>
                <a:spcBef>
                  <a:spcPts val="900"/>
                </a:spcBef>
              </a:pPr>
              <a:r>
                <a:rPr lang="en-US" sz="1400" dirty="0">
                  <a:latin typeface="Arial" panose="020B0604020202020204" pitchFamily="34" charset="0"/>
                  <a:cs typeface="Arial" panose="020B0604020202020204" pitchFamily="34" charset="0"/>
                  <a:sym typeface="Wingdings" pitchFamily="2" charset="2"/>
                </a:rPr>
                <a:t>Relation Extraction</a:t>
              </a:r>
            </a:p>
            <a:p>
              <a:pPr>
                <a:spcBef>
                  <a:spcPts val="900"/>
                </a:spcBef>
              </a:pPr>
              <a:r>
                <a:rPr lang="en-US" sz="1400" dirty="0">
                  <a:latin typeface="Arial" panose="020B0604020202020204" pitchFamily="34" charset="0"/>
                  <a:cs typeface="Arial" panose="020B0604020202020204" pitchFamily="34" charset="0"/>
                  <a:sym typeface="Wingdings" pitchFamily="2" charset="2"/>
                </a:rPr>
                <a:t>Word Sense Disambiguation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Natural Language Understanding (NLU)</a:t>
              </a:r>
            </a:p>
            <a:p>
              <a:pPr>
                <a:spcBef>
                  <a:spcPts val="900"/>
                </a:spcBef>
              </a:pPr>
              <a:r>
                <a:rPr lang="en-US" sz="1400" dirty="0">
                  <a:latin typeface="Arial" panose="020B0604020202020204" pitchFamily="34" charset="0"/>
                  <a:cs typeface="Arial" panose="020B0604020202020204" pitchFamily="34" charset="0"/>
                  <a:sym typeface="Wingdings" pitchFamily="2" charset="2"/>
                </a:rPr>
                <a:t>Natural Language Generation (NLG)</a:t>
              </a:r>
            </a:p>
            <a:p>
              <a:pPr>
                <a:spcBef>
                  <a:spcPts val="900"/>
                </a:spcBef>
              </a:pPr>
              <a:r>
                <a:rPr lang="en-US" sz="1400" dirty="0">
                  <a:latin typeface="Arial" panose="020B0604020202020204" pitchFamily="34" charset="0"/>
                  <a:cs typeface="Arial" panose="020B0604020202020204" pitchFamily="34" charset="0"/>
                  <a:sym typeface="Wingdings" pitchFamily="2" charset="2"/>
                </a:rPr>
                <a:t>Machine Translation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Entailment</a:t>
              </a:r>
            </a:p>
            <a:p>
              <a:pPr>
                <a:spcBef>
                  <a:spcPts val="900"/>
                </a:spcBef>
              </a:pPr>
              <a:r>
                <a:rPr lang="en-US" sz="1400" dirty="0">
                  <a:latin typeface="Arial" panose="020B0604020202020204" pitchFamily="34" charset="0"/>
                  <a:cs typeface="Arial" panose="020B0604020202020204" pitchFamily="34" charset="0"/>
                  <a:sym typeface="Wingdings" pitchFamily="2" charset="2"/>
                </a:rPr>
                <a:t>Question Answering</a:t>
              </a:r>
            </a:p>
            <a:p>
              <a:pPr>
                <a:spcBef>
                  <a:spcPts val="900"/>
                </a:spcBef>
              </a:pPr>
              <a:r>
                <a:rPr lang="en-US" sz="1400" dirty="0">
                  <a:latin typeface="Arial" panose="020B0604020202020204" pitchFamily="34" charset="0"/>
                  <a:cs typeface="Arial" panose="020B0604020202020204" pitchFamily="34" charset="0"/>
                  <a:sym typeface="Wingdings" pitchFamily="2" charset="2"/>
                </a:rPr>
                <a:t>Language Modelling</a:t>
              </a: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a:p>
              <a:pPr>
                <a:spcBef>
                  <a:spcPts val="900"/>
                </a:spcBef>
              </a:pPr>
              <a:endParaRPr lang="en-US" sz="1400" dirty="0">
                <a:latin typeface="Arial" panose="020B0604020202020204" pitchFamily="34" charset="0"/>
                <a:cs typeface="Arial" panose="020B0604020202020204" pitchFamily="34" charset="0"/>
                <a:sym typeface="Wingdings" pitchFamily="2" charset="2"/>
              </a:endParaRPr>
            </a:p>
          </p:txBody>
        </p:sp>
        <p:sp>
          <p:nvSpPr>
            <p:cNvPr id="10" name="Content Placeholder 2">
              <a:extLst>
                <a:ext uri="{FF2B5EF4-FFF2-40B4-BE49-F238E27FC236}">
                  <a16:creationId xmlns:a16="http://schemas.microsoft.com/office/drawing/2014/main" id="{2003B1B3-4510-E150-D4F8-0D3B29926997}"/>
                </a:ext>
              </a:extLst>
            </p:cNvPr>
            <p:cNvSpPr txBox="1">
              <a:spLocks/>
            </p:cNvSpPr>
            <p:nvPr/>
          </p:nvSpPr>
          <p:spPr>
            <a:xfrm>
              <a:off x="4485142" y="1683214"/>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Semantics</a:t>
              </a:r>
            </a:p>
          </p:txBody>
        </p:sp>
        <p:sp>
          <p:nvSpPr>
            <p:cNvPr id="11" name="Content Placeholder 2">
              <a:extLst>
                <a:ext uri="{FF2B5EF4-FFF2-40B4-BE49-F238E27FC236}">
                  <a16:creationId xmlns:a16="http://schemas.microsoft.com/office/drawing/2014/main" id="{2EDAF9C9-2EF1-2A8D-8E94-E5392047B90A}"/>
                </a:ext>
              </a:extLst>
            </p:cNvPr>
            <p:cNvSpPr txBox="1">
              <a:spLocks/>
            </p:cNvSpPr>
            <p:nvPr/>
          </p:nvSpPr>
          <p:spPr>
            <a:xfrm>
              <a:off x="46251" y="4445532"/>
              <a:ext cx="1820403" cy="412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solidFill>
                    <a:schemeClr val="accent5">
                      <a:lumMod val="75000"/>
                    </a:schemeClr>
                  </a:solidFill>
                  <a:latin typeface="Arial" panose="020B0604020202020204" pitchFamily="34" charset="0"/>
                  <a:cs typeface="Arial" panose="020B0604020202020204" pitchFamily="34" charset="0"/>
                </a:rPr>
                <a:t>Discourse</a:t>
              </a:r>
            </a:p>
          </p:txBody>
        </p:sp>
        <p:sp>
          <p:nvSpPr>
            <p:cNvPr id="12" name="Content Placeholder 2">
              <a:extLst>
                <a:ext uri="{FF2B5EF4-FFF2-40B4-BE49-F238E27FC236}">
                  <a16:creationId xmlns:a16="http://schemas.microsoft.com/office/drawing/2014/main" id="{B14EDDE0-7E9E-A34A-E4CD-21FB4C20A947}"/>
                </a:ext>
              </a:extLst>
            </p:cNvPr>
            <p:cNvSpPr txBox="1">
              <a:spLocks/>
            </p:cNvSpPr>
            <p:nvPr/>
          </p:nvSpPr>
          <p:spPr>
            <a:xfrm>
              <a:off x="46250" y="4843141"/>
              <a:ext cx="4332620" cy="86510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900"/>
                </a:spcBef>
              </a:pPr>
              <a:r>
                <a:rPr lang="en-US" sz="1400" dirty="0">
                  <a:latin typeface="Arial" panose="020B0604020202020204" pitchFamily="34" charset="0"/>
                  <a:cs typeface="Arial" panose="020B0604020202020204" pitchFamily="34" charset="0"/>
                  <a:sym typeface="Wingdings" pitchFamily="2" charset="2"/>
                </a:rPr>
                <a:t>Summarization</a:t>
              </a:r>
            </a:p>
            <a:p>
              <a:pPr>
                <a:spcBef>
                  <a:spcPts val="900"/>
                </a:spcBef>
              </a:pPr>
              <a:r>
                <a:rPr lang="en-US" sz="1400" dirty="0">
                  <a:latin typeface="Arial" panose="020B0604020202020204" pitchFamily="34" charset="0"/>
                  <a:cs typeface="Arial" panose="020B0604020202020204" pitchFamily="34" charset="0"/>
                  <a:sym typeface="Wingdings" pitchFamily="2" charset="2"/>
                </a:rPr>
                <a:t>Coreference Resolution</a:t>
              </a:r>
            </a:p>
          </p:txBody>
        </p:sp>
      </p:grpSp>
      <p:sp>
        <p:nvSpPr>
          <p:cNvPr id="28" name="Rectangle 27">
            <a:extLst>
              <a:ext uri="{FF2B5EF4-FFF2-40B4-BE49-F238E27FC236}">
                <a16:creationId xmlns:a16="http://schemas.microsoft.com/office/drawing/2014/main" id="{6CAF89F6-27A3-95EC-3893-485B331EEEDA}"/>
              </a:ext>
            </a:extLst>
          </p:cNvPr>
          <p:cNvSpPr/>
          <p:nvPr/>
        </p:nvSpPr>
        <p:spPr>
          <a:xfrm>
            <a:off x="4572002" y="4661371"/>
            <a:ext cx="3763736" cy="1045465"/>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222F3F5C-40A9-9FAB-4396-DC8B86336B6C}"/>
              </a:ext>
            </a:extLst>
          </p:cNvPr>
          <p:cNvSpPr/>
          <p:nvPr/>
        </p:nvSpPr>
        <p:spPr>
          <a:xfrm>
            <a:off x="623028" y="1429672"/>
            <a:ext cx="2343150" cy="4194842"/>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4544A0C4-7984-4D49-8ED3-55DD2762041F}"/>
              </a:ext>
            </a:extLst>
          </p:cNvPr>
          <p:cNvSpPr/>
          <p:nvPr/>
        </p:nvSpPr>
        <p:spPr>
          <a:xfrm>
            <a:off x="4304668" y="1457738"/>
            <a:ext cx="4216304" cy="2851282"/>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89F9E4FC-2FCB-62DF-A6AD-A0FE2CCA82F2}"/>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dirty="0">
                <a:solidFill>
                  <a:schemeClr val="bg1"/>
                </a:solidFill>
                <a:latin typeface="Arial" panose="020B0604020202020204" pitchFamily="34" charset="0"/>
                <a:cs typeface="Arial" panose="020B0604020202020204" pitchFamily="34" charset="0"/>
              </a:rPr>
              <a:t>Common Tasks (aka problems)</a:t>
            </a:r>
          </a:p>
        </p:txBody>
      </p:sp>
      <p:sp>
        <p:nvSpPr>
          <p:cNvPr id="2" name="Rectangular Callout 9">
            <a:extLst>
              <a:ext uri="{FF2B5EF4-FFF2-40B4-BE49-F238E27FC236}">
                <a16:creationId xmlns:a16="http://schemas.microsoft.com/office/drawing/2014/main" id="{90D11D05-FF5B-6A6E-DFE2-D2E467774B4D}"/>
              </a:ext>
            </a:extLst>
          </p:cNvPr>
          <p:cNvSpPr/>
          <p:nvPr/>
        </p:nvSpPr>
        <p:spPr>
          <a:xfrm>
            <a:off x="2499119" y="2948939"/>
            <a:ext cx="4867689" cy="1324653"/>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066335 w 3327399"/>
              <a:gd name="connsiteY11" fmla="*/ 5886194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3031810 w 3327399"/>
              <a:gd name="connsiteY9" fmla="*/ 5931190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2559594 w 3327399"/>
              <a:gd name="connsiteY9" fmla="*/ 5906103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066335 w 3327399"/>
              <a:gd name="connsiteY11" fmla="*/ 5886194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275786 w 3327399"/>
              <a:gd name="connsiteY11" fmla="*/ 5961453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7399" h="6736798">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2559594" y="5906103"/>
                </a:lnTo>
                <a:lnTo>
                  <a:pt x="2365129" y="6736798"/>
                </a:lnTo>
                <a:lnTo>
                  <a:pt x="2275786" y="5961453"/>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 name="Right Arrow 55">
            <a:extLst>
              <a:ext uri="{FF2B5EF4-FFF2-40B4-BE49-F238E27FC236}">
                <a16:creationId xmlns:a16="http://schemas.microsoft.com/office/drawing/2014/main" id="{024E5F86-CAE9-18C3-DBB5-83E80EE786F9}"/>
              </a:ext>
            </a:extLst>
          </p:cNvPr>
          <p:cNvSpPr/>
          <p:nvPr/>
        </p:nvSpPr>
        <p:spPr>
          <a:xfrm>
            <a:off x="4723533" y="3316606"/>
            <a:ext cx="358115"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Content Placeholder 2">
            <a:extLst>
              <a:ext uri="{FF2B5EF4-FFF2-40B4-BE49-F238E27FC236}">
                <a16:creationId xmlns:a16="http://schemas.microsoft.com/office/drawing/2014/main" id="{50CEBA83-9659-9F99-78BB-4BB9D34CBB1C}"/>
              </a:ext>
            </a:extLst>
          </p:cNvPr>
          <p:cNvSpPr txBox="1">
            <a:spLocks/>
          </p:cNvSpPr>
          <p:nvPr/>
        </p:nvSpPr>
        <p:spPr>
          <a:xfrm>
            <a:off x="3198934" y="3629116"/>
            <a:ext cx="977359" cy="29965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350" b="1" dirty="0">
                <a:solidFill>
                  <a:schemeClr val="accent5">
                    <a:lumMod val="75000"/>
                  </a:schemeClr>
                </a:solidFill>
                <a:latin typeface="Courier" pitchFamily="2" charset="0"/>
              </a:rPr>
              <a:t>POLISH</a:t>
            </a:r>
          </a:p>
        </p:txBody>
      </p:sp>
      <p:sp>
        <p:nvSpPr>
          <p:cNvPr id="5" name="Content Placeholder 2">
            <a:extLst>
              <a:ext uri="{FF2B5EF4-FFF2-40B4-BE49-F238E27FC236}">
                <a16:creationId xmlns:a16="http://schemas.microsoft.com/office/drawing/2014/main" id="{5B5B1E1B-8A0A-5141-1124-76C0217BDB33}"/>
              </a:ext>
            </a:extLst>
          </p:cNvPr>
          <p:cNvSpPr txBox="1">
            <a:spLocks/>
          </p:cNvSpPr>
          <p:nvPr/>
        </p:nvSpPr>
        <p:spPr>
          <a:xfrm>
            <a:off x="5605148" y="3620273"/>
            <a:ext cx="911665" cy="29304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350" b="1" dirty="0">
                <a:solidFill>
                  <a:schemeClr val="accent5">
                    <a:lumMod val="75000"/>
                  </a:schemeClr>
                </a:solidFill>
                <a:latin typeface="Courier" pitchFamily="2" charset="0"/>
              </a:rPr>
              <a:t>ENGLISH</a:t>
            </a:r>
          </a:p>
        </p:txBody>
      </p:sp>
      <p:sp>
        <p:nvSpPr>
          <p:cNvPr id="6" name="Content Placeholder 2">
            <a:extLst>
              <a:ext uri="{FF2B5EF4-FFF2-40B4-BE49-F238E27FC236}">
                <a16:creationId xmlns:a16="http://schemas.microsoft.com/office/drawing/2014/main" id="{B3EB8D6C-7D88-DA2A-887F-DE9334EDD142}"/>
              </a:ext>
            </a:extLst>
          </p:cNvPr>
          <p:cNvSpPr txBox="1">
            <a:spLocks/>
          </p:cNvSpPr>
          <p:nvPr/>
        </p:nvSpPr>
        <p:spPr>
          <a:xfrm>
            <a:off x="5132872" y="3301290"/>
            <a:ext cx="1867251" cy="30323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Good morning</a:t>
            </a:r>
          </a:p>
        </p:txBody>
      </p:sp>
      <p:sp>
        <p:nvSpPr>
          <p:cNvPr id="13" name="Content Placeholder 2">
            <a:extLst>
              <a:ext uri="{FF2B5EF4-FFF2-40B4-BE49-F238E27FC236}">
                <a16:creationId xmlns:a16="http://schemas.microsoft.com/office/drawing/2014/main" id="{72A6271B-7F2C-E9DD-BBCA-4C7EEF6AACB4}"/>
              </a:ext>
            </a:extLst>
          </p:cNvPr>
          <p:cNvSpPr txBox="1">
            <a:spLocks/>
          </p:cNvSpPr>
          <p:nvPr/>
        </p:nvSpPr>
        <p:spPr>
          <a:xfrm>
            <a:off x="2662462" y="3280709"/>
            <a:ext cx="2103249" cy="30323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dirty="0">
                <a:solidFill>
                  <a:schemeClr val="tx1"/>
                </a:solidFill>
                <a:latin typeface="Arial" panose="020B0604020202020204" pitchFamily="34" charset="0"/>
                <a:cs typeface="Arial" panose="020B0604020202020204" pitchFamily="34" charset="0"/>
                <a:sym typeface="Wingdings" pitchFamily="2" charset="2"/>
              </a:rPr>
              <a:t>Dzień dobry</a:t>
            </a:r>
          </a:p>
        </p:txBody>
      </p:sp>
      <p:sp>
        <p:nvSpPr>
          <p:cNvPr id="34" name="TextBox 33">
            <a:extLst>
              <a:ext uri="{FF2B5EF4-FFF2-40B4-BE49-F238E27FC236}">
                <a16:creationId xmlns:a16="http://schemas.microsoft.com/office/drawing/2014/main" id="{3C709BCB-C057-C005-A7EB-764DB0B009D4}"/>
              </a:ext>
            </a:extLst>
          </p:cNvPr>
          <p:cNvSpPr txBox="1"/>
          <p:nvPr/>
        </p:nvSpPr>
        <p:spPr>
          <a:xfrm>
            <a:off x="3230169" y="6539984"/>
            <a:ext cx="2683662" cy="200055"/>
          </a:xfrm>
          <a:prstGeom prst="rect">
            <a:avLst/>
          </a:prstGeom>
          <a:noFill/>
        </p:spPr>
        <p:txBody>
          <a:bodyPr wrap="square">
            <a:spAutoFit/>
          </a:bodyPr>
          <a:lstStyle/>
          <a:p>
            <a:pPr algn="ctr"/>
            <a:r>
              <a:rPr lang="en-US" sz="700" dirty="0">
                <a:latin typeface="Arial" panose="020B0604020202020204" pitchFamily="34" charset="0"/>
                <a:cs typeface="Arial" panose="020B0604020202020204" pitchFamily="34" charset="0"/>
              </a:rPr>
              <a:t>Adapted from Chris Tanner’s CS287 Lecture Slides.</a:t>
            </a:r>
          </a:p>
        </p:txBody>
      </p:sp>
    </p:spTree>
    <p:extLst>
      <p:ext uri="{BB962C8B-B14F-4D97-AF65-F5344CB8AC3E}">
        <p14:creationId xmlns:p14="http://schemas.microsoft.com/office/powerpoint/2010/main" val="3881016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94DD9B3-C3A1-C29F-9607-3E8CDA5BFCC9}"/>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dirty="0"/>
              <a:t>Hands-on Coding</a:t>
            </a:r>
          </a:p>
        </p:txBody>
      </p:sp>
    </p:spTree>
    <p:extLst>
      <p:ext uri="{BB962C8B-B14F-4D97-AF65-F5344CB8AC3E}">
        <p14:creationId xmlns:p14="http://schemas.microsoft.com/office/powerpoint/2010/main" val="34072709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9A8B7774-A737-12E8-AEBD-D4B465B93218}"/>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dirty="0">
                <a:solidFill>
                  <a:srgbClr val="FF0000"/>
                </a:solidFill>
              </a:rPr>
              <a:t>LESSON 2</a:t>
            </a:r>
          </a:p>
        </p:txBody>
      </p:sp>
    </p:spTree>
    <p:extLst>
      <p:ext uri="{BB962C8B-B14F-4D97-AF65-F5344CB8AC3E}">
        <p14:creationId xmlns:p14="http://schemas.microsoft.com/office/powerpoint/2010/main" val="857135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94DD9B3-C3A1-C29F-9607-3E8CDA5BFCC9}"/>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dirty="0"/>
              <a:t>Terminology</a:t>
            </a:r>
          </a:p>
        </p:txBody>
      </p:sp>
    </p:spTree>
    <p:extLst>
      <p:ext uri="{BB962C8B-B14F-4D97-AF65-F5344CB8AC3E}">
        <p14:creationId xmlns:p14="http://schemas.microsoft.com/office/powerpoint/2010/main" val="277854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12CF0C-0935-80D6-330E-54688F3A8389}"/>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dirty="0">
                <a:solidFill>
                  <a:schemeClr val="bg1"/>
                </a:solidFill>
                <a:latin typeface="Arial" panose="020B0604020202020204" pitchFamily="34" charset="0"/>
                <a:cs typeface="Arial" panose="020B0604020202020204" pitchFamily="34" charset="0"/>
              </a:rPr>
              <a:t>Representations</a:t>
            </a:r>
          </a:p>
        </p:txBody>
      </p:sp>
      <p:sp>
        <p:nvSpPr>
          <p:cNvPr id="4" name="Title 1">
            <a:extLst>
              <a:ext uri="{FF2B5EF4-FFF2-40B4-BE49-F238E27FC236}">
                <a16:creationId xmlns:a16="http://schemas.microsoft.com/office/drawing/2014/main" id="{2AFEB9D5-9577-A6B6-13A1-741DB18780E9}"/>
              </a:ext>
            </a:extLst>
          </p:cNvPr>
          <p:cNvSpPr txBox="1">
            <a:spLocks/>
          </p:cNvSpPr>
          <p:nvPr/>
        </p:nvSpPr>
        <p:spPr>
          <a:xfrm>
            <a:off x="265044" y="1431235"/>
            <a:ext cx="8534400" cy="7502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latin typeface="Arial" panose="020B0604020202020204" pitchFamily="34" charset="0"/>
                <a:cs typeface="Arial" panose="020B0604020202020204" pitchFamily="34" charset="0"/>
              </a:rPr>
              <a:t>How do we get </a:t>
            </a:r>
            <a:r>
              <a:rPr lang="en-US" sz="2000" i="1" dirty="0">
                <a:solidFill>
                  <a:srgbClr val="C00000"/>
                </a:solidFill>
                <a:latin typeface="Arial" panose="020B0604020202020204" pitchFamily="34" charset="0"/>
                <a:cs typeface="Arial" panose="020B0604020202020204" pitchFamily="34" charset="0"/>
              </a:rPr>
              <a:t>any</a:t>
            </a:r>
            <a:r>
              <a:rPr lang="en-US" sz="2000" dirty="0">
                <a:latin typeface="Arial" panose="020B0604020202020204" pitchFamily="34" charset="0"/>
                <a:cs typeface="Arial" panose="020B0604020202020204" pitchFamily="34" charset="0"/>
              </a:rPr>
              <a:t> system to process, “understand”, leverage language?</a:t>
            </a:r>
          </a:p>
        </p:txBody>
      </p:sp>
      <p:sp>
        <p:nvSpPr>
          <p:cNvPr id="5" name="Title 1">
            <a:extLst>
              <a:ext uri="{FF2B5EF4-FFF2-40B4-BE49-F238E27FC236}">
                <a16:creationId xmlns:a16="http://schemas.microsoft.com/office/drawing/2014/main" id="{65153A56-5354-2B13-E6A2-BE2F55D940F6}"/>
              </a:ext>
            </a:extLst>
          </p:cNvPr>
          <p:cNvSpPr txBox="1">
            <a:spLocks/>
          </p:cNvSpPr>
          <p:nvPr/>
        </p:nvSpPr>
        <p:spPr>
          <a:xfrm>
            <a:off x="265044" y="2181450"/>
            <a:ext cx="8534400" cy="2504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000" b="1" dirty="0">
                <a:solidFill>
                  <a:srgbClr val="C00000"/>
                </a:solidFill>
                <a:latin typeface="Arial" panose="020B0604020202020204" pitchFamily="34" charset="0"/>
                <a:cs typeface="Arial" panose="020B0604020202020204" pitchFamily="34" charset="0"/>
              </a:rPr>
              <a:t>Representation</a:t>
            </a:r>
            <a:r>
              <a:rPr lang="en-US" sz="2000" dirty="0">
                <a:latin typeface="Arial" panose="020B0604020202020204" pitchFamily="34" charset="0"/>
                <a:cs typeface="Arial" panose="020B0604020202020204" pitchFamily="34" charset="0"/>
              </a:rPr>
              <a:t>: how we transform symbolic meaning (e.g., words, signs, braille, speech audio) into something the computer can use</a:t>
            </a:r>
          </a:p>
          <a:p>
            <a:pPr marL="342900" indent="-342900">
              <a:lnSpc>
                <a:spcPct val="150000"/>
              </a:lnSpc>
              <a:spcBef>
                <a:spcPts val="2000"/>
              </a:spcBef>
              <a:buFont typeface="Arial" panose="020B0604020202020204" pitchFamily="34" charset="0"/>
              <a:buChar char="•"/>
            </a:pPr>
            <a:r>
              <a:rPr lang="en-US" sz="2000" b="1" dirty="0">
                <a:solidFill>
                  <a:srgbClr val="C00000"/>
                </a:solidFill>
                <a:latin typeface="Arial" panose="020B0604020202020204" pitchFamily="34" charset="0"/>
                <a:cs typeface="Arial" panose="020B0604020202020204" pitchFamily="34" charset="0"/>
              </a:rPr>
              <a:t>Modelling</a:t>
            </a:r>
            <a:r>
              <a:rPr lang="en-US" sz="2000" dirty="0">
                <a:latin typeface="Arial" panose="020B0604020202020204" pitchFamily="34" charset="0"/>
                <a:cs typeface="Arial" panose="020B0604020202020204" pitchFamily="34" charset="0"/>
              </a:rPr>
              <a:t>: given these represented symbols, how we use them to model the task at hand</a:t>
            </a:r>
          </a:p>
        </p:txBody>
      </p:sp>
      <p:sp>
        <p:nvSpPr>
          <p:cNvPr id="6" name="TextBox 5">
            <a:extLst>
              <a:ext uri="{FF2B5EF4-FFF2-40B4-BE49-F238E27FC236}">
                <a16:creationId xmlns:a16="http://schemas.microsoft.com/office/drawing/2014/main" id="{85E93F75-A461-D881-DBB1-62520BDE40EC}"/>
              </a:ext>
            </a:extLst>
          </p:cNvPr>
          <p:cNvSpPr txBox="1"/>
          <p:nvPr/>
        </p:nvSpPr>
        <p:spPr>
          <a:xfrm>
            <a:off x="3230169" y="6539984"/>
            <a:ext cx="2683662" cy="200055"/>
          </a:xfrm>
          <a:prstGeom prst="rect">
            <a:avLst/>
          </a:prstGeom>
          <a:noFill/>
        </p:spPr>
        <p:txBody>
          <a:bodyPr wrap="square">
            <a:spAutoFit/>
          </a:bodyPr>
          <a:lstStyle/>
          <a:p>
            <a:pPr algn="ctr"/>
            <a:r>
              <a:rPr lang="en-US" sz="700" dirty="0">
                <a:latin typeface="Arial" panose="020B0604020202020204" pitchFamily="34" charset="0"/>
                <a:cs typeface="Arial" panose="020B0604020202020204" pitchFamily="34" charset="0"/>
              </a:rPr>
              <a:t>Adapted from Chris Tanner’s CS287 Lecture Slides.</a:t>
            </a:r>
          </a:p>
        </p:txBody>
      </p:sp>
    </p:spTree>
    <p:extLst>
      <p:ext uri="{BB962C8B-B14F-4D97-AF65-F5344CB8AC3E}">
        <p14:creationId xmlns:p14="http://schemas.microsoft.com/office/powerpoint/2010/main" val="494006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844AB7-0630-A1F7-2B18-3EAAA738F3DF}"/>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dirty="0">
                <a:solidFill>
                  <a:schemeClr val="bg1"/>
                </a:solidFill>
                <a:latin typeface="Arial" panose="020B0604020202020204" pitchFamily="34" charset="0"/>
                <a:cs typeface="Arial" panose="020B0604020202020204" pitchFamily="34" charset="0"/>
              </a:rPr>
              <a:t>Representations</a:t>
            </a:r>
          </a:p>
        </p:txBody>
      </p:sp>
      <p:grpSp>
        <p:nvGrpSpPr>
          <p:cNvPr id="18" name="Group 17">
            <a:extLst>
              <a:ext uri="{FF2B5EF4-FFF2-40B4-BE49-F238E27FC236}">
                <a16:creationId xmlns:a16="http://schemas.microsoft.com/office/drawing/2014/main" id="{BC281639-5CB0-9D31-85F8-A1EC07F8E234}"/>
              </a:ext>
            </a:extLst>
          </p:cNvPr>
          <p:cNvGrpSpPr/>
          <p:nvPr/>
        </p:nvGrpSpPr>
        <p:grpSpPr>
          <a:xfrm>
            <a:off x="1652008" y="2754518"/>
            <a:ext cx="2491742" cy="2725241"/>
            <a:chOff x="387088" y="2278607"/>
            <a:chExt cx="2491742" cy="2725241"/>
          </a:xfrm>
        </p:grpSpPr>
        <p:sp>
          <p:nvSpPr>
            <p:cNvPr id="4" name="Rectangle 3">
              <a:extLst>
                <a:ext uri="{FF2B5EF4-FFF2-40B4-BE49-F238E27FC236}">
                  <a16:creationId xmlns:a16="http://schemas.microsoft.com/office/drawing/2014/main" id="{409A58D9-12D3-87F8-BCCE-07783632800E}"/>
                </a:ext>
              </a:extLst>
            </p:cNvPr>
            <p:cNvSpPr/>
            <p:nvPr/>
          </p:nvSpPr>
          <p:spPr>
            <a:xfrm>
              <a:off x="399789" y="3956724"/>
              <a:ext cx="826347" cy="461665"/>
            </a:xfrm>
            <a:prstGeom prst="rect">
              <a:avLst/>
            </a:prstGeom>
          </p:spPr>
          <p:txBody>
            <a:bodyPr wrap="square">
              <a:spAutoFit/>
            </a:bodyPr>
            <a:lstStyle/>
            <a:p>
              <a:pPr algn="ctr"/>
              <a:r>
                <a:rPr lang="en-US" sz="2400" b="1" dirty="0">
                  <a:latin typeface="Avenir Book" panose="02000503020000020003" pitchFamily="2" charset="0"/>
                </a:rPr>
                <a:t>170</a:t>
              </a:r>
            </a:p>
          </p:txBody>
        </p:sp>
        <p:sp>
          <p:nvSpPr>
            <p:cNvPr id="5" name="Rectangle 4">
              <a:extLst>
                <a:ext uri="{FF2B5EF4-FFF2-40B4-BE49-F238E27FC236}">
                  <a16:creationId xmlns:a16="http://schemas.microsoft.com/office/drawing/2014/main" id="{B346010B-8CE6-CC3B-8F62-E38C40C68C25}"/>
                </a:ext>
              </a:extLst>
            </p:cNvPr>
            <p:cNvSpPr/>
            <p:nvPr/>
          </p:nvSpPr>
          <p:spPr>
            <a:xfrm>
              <a:off x="1226136" y="3956723"/>
              <a:ext cx="826347" cy="461665"/>
            </a:xfrm>
            <a:prstGeom prst="rect">
              <a:avLst/>
            </a:prstGeom>
          </p:spPr>
          <p:txBody>
            <a:bodyPr wrap="square">
              <a:spAutoFit/>
            </a:bodyPr>
            <a:lstStyle/>
            <a:p>
              <a:pPr algn="ctr"/>
              <a:r>
                <a:rPr lang="en-US" sz="2400" b="1" dirty="0">
                  <a:latin typeface="Avenir Book" panose="02000503020000020003" pitchFamily="2" charset="0"/>
                </a:rPr>
                <a:t>33</a:t>
              </a:r>
            </a:p>
          </p:txBody>
        </p:sp>
        <p:sp>
          <p:nvSpPr>
            <p:cNvPr id="6" name="Rectangle 5">
              <a:extLst>
                <a:ext uri="{FF2B5EF4-FFF2-40B4-BE49-F238E27FC236}">
                  <a16:creationId xmlns:a16="http://schemas.microsoft.com/office/drawing/2014/main" id="{65FC98BA-5E6B-FF3E-7353-B6EC0C1D7517}"/>
                </a:ext>
              </a:extLst>
            </p:cNvPr>
            <p:cNvSpPr/>
            <p:nvPr/>
          </p:nvSpPr>
          <p:spPr>
            <a:xfrm>
              <a:off x="2052483" y="3956723"/>
              <a:ext cx="826347" cy="461665"/>
            </a:xfrm>
            <a:prstGeom prst="rect">
              <a:avLst/>
            </a:prstGeom>
          </p:spPr>
          <p:txBody>
            <a:bodyPr wrap="square">
              <a:spAutoFit/>
            </a:bodyPr>
            <a:lstStyle/>
            <a:p>
              <a:pPr algn="ctr"/>
              <a:r>
                <a:rPr lang="en-US" sz="2400" b="1" dirty="0">
                  <a:latin typeface="Avenir Book" panose="02000503020000020003" pitchFamily="2" charset="0"/>
                </a:rPr>
                <a:t>71</a:t>
              </a:r>
            </a:p>
          </p:txBody>
        </p:sp>
        <p:sp>
          <p:nvSpPr>
            <p:cNvPr id="7" name="Rectangle 6">
              <a:extLst>
                <a:ext uri="{FF2B5EF4-FFF2-40B4-BE49-F238E27FC236}">
                  <a16:creationId xmlns:a16="http://schemas.microsoft.com/office/drawing/2014/main" id="{2D96E0CA-567E-95B7-C152-D094B3D5778C}"/>
                </a:ext>
              </a:extLst>
            </p:cNvPr>
            <p:cNvSpPr/>
            <p:nvPr/>
          </p:nvSpPr>
          <p:spPr>
            <a:xfrm>
              <a:off x="387088" y="4541895"/>
              <a:ext cx="826347" cy="461665"/>
            </a:xfrm>
            <a:prstGeom prst="rect">
              <a:avLst/>
            </a:prstGeom>
          </p:spPr>
          <p:txBody>
            <a:bodyPr wrap="square">
              <a:spAutoFit/>
            </a:bodyPr>
            <a:lstStyle/>
            <a:p>
              <a:pPr algn="ctr"/>
              <a:r>
                <a:rPr lang="en-US" sz="2400" b="1" dirty="0">
                  <a:solidFill>
                    <a:srgbClr val="0070C0"/>
                  </a:solidFill>
                  <a:latin typeface="Avenir Book" panose="02000503020000020003" pitchFamily="2" charset="0"/>
                </a:rPr>
                <a:t>r</a:t>
              </a:r>
            </a:p>
          </p:txBody>
        </p:sp>
        <p:sp>
          <p:nvSpPr>
            <p:cNvPr id="8" name="Rectangle 7">
              <a:extLst>
                <a:ext uri="{FF2B5EF4-FFF2-40B4-BE49-F238E27FC236}">
                  <a16:creationId xmlns:a16="http://schemas.microsoft.com/office/drawing/2014/main" id="{09FDA94C-0D91-A5A1-B845-C24A1841EC40}"/>
                </a:ext>
              </a:extLst>
            </p:cNvPr>
            <p:cNvSpPr/>
            <p:nvPr/>
          </p:nvSpPr>
          <p:spPr>
            <a:xfrm>
              <a:off x="1226135" y="4516494"/>
              <a:ext cx="826347" cy="461665"/>
            </a:xfrm>
            <a:prstGeom prst="rect">
              <a:avLst/>
            </a:prstGeom>
          </p:spPr>
          <p:txBody>
            <a:bodyPr wrap="square">
              <a:spAutoFit/>
            </a:bodyPr>
            <a:lstStyle/>
            <a:p>
              <a:pPr algn="ctr"/>
              <a:r>
                <a:rPr lang="en-US" sz="2400" b="1" dirty="0">
                  <a:solidFill>
                    <a:srgbClr val="0070C0"/>
                  </a:solidFill>
                  <a:latin typeface="Avenir Book" panose="02000503020000020003" pitchFamily="2" charset="0"/>
                </a:rPr>
                <a:t>g</a:t>
              </a:r>
            </a:p>
          </p:txBody>
        </p:sp>
        <p:sp>
          <p:nvSpPr>
            <p:cNvPr id="9" name="Rectangle 8">
              <a:extLst>
                <a:ext uri="{FF2B5EF4-FFF2-40B4-BE49-F238E27FC236}">
                  <a16:creationId xmlns:a16="http://schemas.microsoft.com/office/drawing/2014/main" id="{5772DA57-B70C-1F22-2BBF-112846966264}"/>
                </a:ext>
              </a:extLst>
            </p:cNvPr>
            <p:cNvSpPr/>
            <p:nvPr/>
          </p:nvSpPr>
          <p:spPr>
            <a:xfrm>
              <a:off x="2033432" y="4542183"/>
              <a:ext cx="826347" cy="461665"/>
            </a:xfrm>
            <a:prstGeom prst="rect">
              <a:avLst/>
            </a:prstGeom>
          </p:spPr>
          <p:txBody>
            <a:bodyPr wrap="square">
              <a:spAutoFit/>
            </a:bodyPr>
            <a:lstStyle/>
            <a:p>
              <a:pPr algn="ctr"/>
              <a:r>
                <a:rPr lang="en-US" sz="2400" b="1" dirty="0">
                  <a:solidFill>
                    <a:srgbClr val="0070C0"/>
                  </a:solidFill>
                  <a:latin typeface="Avenir Book" panose="02000503020000020003" pitchFamily="2" charset="0"/>
                </a:rPr>
                <a:t>b</a:t>
              </a:r>
            </a:p>
          </p:txBody>
        </p:sp>
        <p:sp>
          <p:nvSpPr>
            <p:cNvPr id="10" name="Rectangle 9">
              <a:extLst>
                <a:ext uri="{FF2B5EF4-FFF2-40B4-BE49-F238E27FC236}">
                  <a16:creationId xmlns:a16="http://schemas.microsoft.com/office/drawing/2014/main" id="{CE4CA5E6-E8E6-5D79-5DAD-DF6E1ACC4FEF}"/>
                </a:ext>
              </a:extLst>
            </p:cNvPr>
            <p:cNvSpPr/>
            <p:nvPr/>
          </p:nvSpPr>
          <p:spPr>
            <a:xfrm flipV="1">
              <a:off x="628368" y="2278607"/>
              <a:ext cx="1950708" cy="1401212"/>
            </a:xfrm>
            <a:prstGeom prst="rect">
              <a:avLst/>
            </a:prstGeom>
            <a:solidFill>
              <a:srgbClr val="A92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4921"/>
                </a:solidFill>
              </a:endParaRPr>
            </a:p>
          </p:txBody>
        </p:sp>
      </p:grpSp>
      <p:grpSp>
        <p:nvGrpSpPr>
          <p:cNvPr id="19" name="Group 18">
            <a:extLst>
              <a:ext uri="{FF2B5EF4-FFF2-40B4-BE49-F238E27FC236}">
                <a16:creationId xmlns:a16="http://schemas.microsoft.com/office/drawing/2014/main" id="{335F3257-FAB9-8385-E7F3-65DFC6D2CECC}"/>
              </a:ext>
            </a:extLst>
          </p:cNvPr>
          <p:cNvGrpSpPr/>
          <p:nvPr/>
        </p:nvGrpSpPr>
        <p:grpSpPr>
          <a:xfrm>
            <a:off x="5019301" y="2754518"/>
            <a:ext cx="2491742" cy="2725241"/>
            <a:chOff x="5874883" y="2278607"/>
            <a:chExt cx="2491742" cy="2725241"/>
          </a:xfrm>
        </p:grpSpPr>
        <p:sp>
          <p:nvSpPr>
            <p:cNvPr id="11" name="Rectangle 10">
              <a:extLst>
                <a:ext uri="{FF2B5EF4-FFF2-40B4-BE49-F238E27FC236}">
                  <a16:creationId xmlns:a16="http://schemas.microsoft.com/office/drawing/2014/main" id="{B9A6C5C7-54D5-F052-F363-4710CB5B9979}"/>
                </a:ext>
              </a:extLst>
            </p:cNvPr>
            <p:cNvSpPr/>
            <p:nvPr/>
          </p:nvSpPr>
          <p:spPr>
            <a:xfrm>
              <a:off x="5887584" y="3956724"/>
              <a:ext cx="826347" cy="461665"/>
            </a:xfrm>
            <a:prstGeom prst="rect">
              <a:avLst/>
            </a:prstGeom>
          </p:spPr>
          <p:txBody>
            <a:bodyPr wrap="square">
              <a:spAutoFit/>
            </a:bodyPr>
            <a:lstStyle/>
            <a:p>
              <a:pPr algn="ctr"/>
              <a:r>
                <a:rPr lang="en-US" sz="2400" b="1" dirty="0">
                  <a:latin typeface="Avenir Book" panose="02000503020000020003" pitchFamily="2" charset="0"/>
                </a:rPr>
                <a:t>255</a:t>
              </a:r>
            </a:p>
          </p:txBody>
        </p:sp>
        <p:sp>
          <p:nvSpPr>
            <p:cNvPr id="12" name="Rectangle 11">
              <a:extLst>
                <a:ext uri="{FF2B5EF4-FFF2-40B4-BE49-F238E27FC236}">
                  <a16:creationId xmlns:a16="http://schemas.microsoft.com/office/drawing/2014/main" id="{68AA24C0-D7CB-C814-F01F-FF5CF0540933}"/>
                </a:ext>
              </a:extLst>
            </p:cNvPr>
            <p:cNvSpPr/>
            <p:nvPr/>
          </p:nvSpPr>
          <p:spPr>
            <a:xfrm>
              <a:off x="6713931" y="3956723"/>
              <a:ext cx="826347" cy="461665"/>
            </a:xfrm>
            <a:prstGeom prst="rect">
              <a:avLst/>
            </a:prstGeom>
          </p:spPr>
          <p:txBody>
            <a:bodyPr wrap="square">
              <a:spAutoFit/>
            </a:bodyPr>
            <a:lstStyle/>
            <a:p>
              <a:pPr algn="ctr"/>
              <a:r>
                <a:rPr lang="en-US" sz="2400" b="1" dirty="0">
                  <a:latin typeface="Avenir Book" panose="02000503020000020003" pitchFamily="2" charset="0"/>
                </a:rPr>
                <a:t>33</a:t>
              </a:r>
            </a:p>
          </p:txBody>
        </p:sp>
        <p:sp>
          <p:nvSpPr>
            <p:cNvPr id="13" name="Rectangle 12">
              <a:extLst>
                <a:ext uri="{FF2B5EF4-FFF2-40B4-BE49-F238E27FC236}">
                  <a16:creationId xmlns:a16="http://schemas.microsoft.com/office/drawing/2014/main" id="{F7955B7A-3C9A-7CF7-CEA2-17786151B58B}"/>
                </a:ext>
              </a:extLst>
            </p:cNvPr>
            <p:cNvSpPr/>
            <p:nvPr/>
          </p:nvSpPr>
          <p:spPr>
            <a:xfrm>
              <a:off x="7540278" y="3956723"/>
              <a:ext cx="826347" cy="461665"/>
            </a:xfrm>
            <a:prstGeom prst="rect">
              <a:avLst/>
            </a:prstGeom>
          </p:spPr>
          <p:txBody>
            <a:bodyPr wrap="square">
              <a:spAutoFit/>
            </a:bodyPr>
            <a:lstStyle/>
            <a:p>
              <a:pPr algn="ctr"/>
              <a:r>
                <a:rPr lang="en-US" sz="2400" b="1" dirty="0">
                  <a:latin typeface="Avenir Book" panose="02000503020000020003" pitchFamily="2" charset="0"/>
                </a:rPr>
                <a:t>71</a:t>
              </a:r>
            </a:p>
          </p:txBody>
        </p:sp>
        <p:sp>
          <p:nvSpPr>
            <p:cNvPr id="14" name="Rectangle 13">
              <a:extLst>
                <a:ext uri="{FF2B5EF4-FFF2-40B4-BE49-F238E27FC236}">
                  <a16:creationId xmlns:a16="http://schemas.microsoft.com/office/drawing/2014/main" id="{A9D4644B-600A-300E-BA12-6E6F469995A9}"/>
                </a:ext>
              </a:extLst>
            </p:cNvPr>
            <p:cNvSpPr/>
            <p:nvPr/>
          </p:nvSpPr>
          <p:spPr>
            <a:xfrm>
              <a:off x="5874883" y="4541895"/>
              <a:ext cx="826347" cy="461665"/>
            </a:xfrm>
            <a:prstGeom prst="rect">
              <a:avLst/>
            </a:prstGeom>
          </p:spPr>
          <p:txBody>
            <a:bodyPr wrap="square">
              <a:spAutoFit/>
            </a:bodyPr>
            <a:lstStyle/>
            <a:p>
              <a:pPr algn="ctr"/>
              <a:r>
                <a:rPr lang="en-US" sz="2400" b="1" dirty="0">
                  <a:solidFill>
                    <a:srgbClr val="0070C0"/>
                  </a:solidFill>
                  <a:latin typeface="Avenir Book" panose="02000503020000020003" pitchFamily="2" charset="0"/>
                </a:rPr>
                <a:t>r</a:t>
              </a:r>
            </a:p>
          </p:txBody>
        </p:sp>
        <p:sp>
          <p:nvSpPr>
            <p:cNvPr id="15" name="Rectangle 14">
              <a:extLst>
                <a:ext uri="{FF2B5EF4-FFF2-40B4-BE49-F238E27FC236}">
                  <a16:creationId xmlns:a16="http://schemas.microsoft.com/office/drawing/2014/main" id="{FAFFA1C4-BD31-4601-6ED3-FA1A8FAD794C}"/>
                </a:ext>
              </a:extLst>
            </p:cNvPr>
            <p:cNvSpPr/>
            <p:nvPr/>
          </p:nvSpPr>
          <p:spPr>
            <a:xfrm>
              <a:off x="6713930" y="4516494"/>
              <a:ext cx="826347" cy="461665"/>
            </a:xfrm>
            <a:prstGeom prst="rect">
              <a:avLst/>
            </a:prstGeom>
          </p:spPr>
          <p:txBody>
            <a:bodyPr wrap="square">
              <a:spAutoFit/>
            </a:bodyPr>
            <a:lstStyle/>
            <a:p>
              <a:pPr algn="ctr"/>
              <a:r>
                <a:rPr lang="en-US" sz="2400" b="1" dirty="0">
                  <a:solidFill>
                    <a:srgbClr val="0070C0"/>
                  </a:solidFill>
                  <a:latin typeface="Avenir Book" panose="02000503020000020003" pitchFamily="2" charset="0"/>
                </a:rPr>
                <a:t>g</a:t>
              </a:r>
            </a:p>
          </p:txBody>
        </p:sp>
        <p:sp>
          <p:nvSpPr>
            <p:cNvPr id="16" name="Rectangle 15">
              <a:extLst>
                <a:ext uri="{FF2B5EF4-FFF2-40B4-BE49-F238E27FC236}">
                  <a16:creationId xmlns:a16="http://schemas.microsoft.com/office/drawing/2014/main" id="{6C91445B-B26B-66A3-0E4E-1C60B974A8F3}"/>
                </a:ext>
              </a:extLst>
            </p:cNvPr>
            <p:cNvSpPr/>
            <p:nvPr/>
          </p:nvSpPr>
          <p:spPr>
            <a:xfrm>
              <a:off x="7521227" y="4542183"/>
              <a:ext cx="826347" cy="461665"/>
            </a:xfrm>
            <a:prstGeom prst="rect">
              <a:avLst/>
            </a:prstGeom>
          </p:spPr>
          <p:txBody>
            <a:bodyPr wrap="square">
              <a:spAutoFit/>
            </a:bodyPr>
            <a:lstStyle/>
            <a:p>
              <a:pPr algn="ctr"/>
              <a:r>
                <a:rPr lang="en-US" sz="2400" b="1" dirty="0">
                  <a:solidFill>
                    <a:srgbClr val="0070C0"/>
                  </a:solidFill>
                  <a:latin typeface="Avenir Book" panose="02000503020000020003" pitchFamily="2" charset="0"/>
                </a:rPr>
                <a:t>b</a:t>
              </a:r>
            </a:p>
          </p:txBody>
        </p:sp>
        <p:sp>
          <p:nvSpPr>
            <p:cNvPr id="17" name="Rectangle 16">
              <a:extLst>
                <a:ext uri="{FF2B5EF4-FFF2-40B4-BE49-F238E27FC236}">
                  <a16:creationId xmlns:a16="http://schemas.microsoft.com/office/drawing/2014/main" id="{207257CA-985F-2005-45AA-871A661BE452}"/>
                </a:ext>
              </a:extLst>
            </p:cNvPr>
            <p:cNvSpPr/>
            <p:nvPr/>
          </p:nvSpPr>
          <p:spPr>
            <a:xfrm flipV="1">
              <a:off x="6116163" y="2278607"/>
              <a:ext cx="1950708" cy="1401212"/>
            </a:xfrm>
            <a:prstGeom prst="rect">
              <a:avLst/>
            </a:prstGeom>
            <a:solidFill>
              <a:srgbClr val="FF2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E4921"/>
                </a:solidFill>
              </a:endParaRPr>
            </a:p>
          </p:txBody>
        </p:sp>
      </p:grpSp>
      <p:sp>
        <p:nvSpPr>
          <p:cNvPr id="20" name="Title 1">
            <a:extLst>
              <a:ext uri="{FF2B5EF4-FFF2-40B4-BE49-F238E27FC236}">
                <a16:creationId xmlns:a16="http://schemas.microsoft.com/office/drawing/2014/main" id="{B3135CC1-6D22-BAE6-0438-618365093C95}"/>
              </a:ext>
            </a:extLst>
          </p:cNvPr>
          <p:cNvSpPr txBox="1">
            <a:spLocks/>
          </p:cNvSpPr>
          <p:nvPr/>
        </p:nvSpPr>
        <p:spPr>
          <a:xfrm>
            <a:off x="265044" y="1431235"/>
            <a:ext cx="8534400" cy="7502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latin typeface="Arial" panose="020B0604020202020204" pitchFamily="34" charset="0"/>
                <a:cs typeface="Arial" panose="020B0604020202020204" pitchFamily="34" charset="0"/>
              </a:rPr>
              <a:t>Representing images is relatively easy.  There is a meaningful relationship between the byte values and color.</a:t>
            </a:r>
          </a:p>
        </p:txBody>
      </p:sp>
      <p:sp>
        <p:nvSpPr>
          <p:cNvPr id="21" name="TextBox 20">
            <a:extLst>
              <a:ext uri="{FF2B5EF4-FFF2-40B4-BE49-F238E27FC236}">
                <a16:creationId xmlns:a16="http://schemas.microsoft.com/office/drawing/2014/main" id="{7E837711-F783-320B-EC10-F910BE7C7F23}"/>
              </a:ext>
            </a:extLst>
          </p:cNvPr>
          <p:cNvSpPr txBox="1"/>
          <p:nvPr/>
        </p:nvSpPr>
        <p:spPr>
          <a:xfrm>
            <a:off x="3230169" y="6539984"/>
            <a:ext cx="2683662" cy="200055"/>
          </a:xfrm>
          <a:prstGeom prst="rect">
            <a:avLst/>
          </a:prstGeom>
          <a:noFill/>
        </p:spPr>
        <p:txBody>
          <a:bodyPr wrap="square">
            <a:spAutoFit/>
          </a:bodyPr>
          <a:lstStyle/>
          <a:p>
            <a:pPr algn="ctr"/>
            <a:r>
              <a:rPr lang="en-US" sz="700" dirty="0">
                <a:latin typeface="Arial" panose="020B0604020202020204" pitchFamily="34" charset="0"/>
                <a:cs typeface="Arial" panose="020B0604020202020204" pitchFamily="34" charset="0"/>
              </a:rPr>
              <a:t>Adapted from Chris Tanner’s CS287 Lecture Slides.</a:t>
            </a:r>
          </a:p>
        </p:txBody>
      </p:sp>
    </p:spTree>
    <p:extLst>
      <p:ext uri="{BB962C8B-B14F-4D97-AF65-F5344CB8AC3E}">
        <p14:creationId xmlns:p14="http://schemas.microsoft.com/office/powerpoint/2010/main" val="161234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844AB7-0630-A1F7-2B18-3EAAA738F3DF}"/>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dirty="0">
                <a:solidFill>
                  <a:schemeClr val="bg1"/>
                </a:solidFill>
                <a:latin typeface="Arial" panose="020B0604020202020204" pitchFamily="34" charset="0"/>
                <a:cs typeface="Arial" panose="020B0604020202020204" pitchFamily="34" charset="0"/>
              </a:rPr>
              <a:t>Representations</a:t>
            </a:r>
          </a:p>
        </p:txBody>
      </p:sp>
      <p:sp>
        <p:nvSpPr>
          <p:cNvPr id="20" name="Title 1">
            <a:extLst>
              <a:ext uri="{FF2B5EF4-FFF2-40B4-BE49-F238E27FC236}">
                <a16:creationId xmlns:a16="http://schemas.microsoft.com/office/drawing/2014/main" id="{B3135CC1-6D22-BAE6-0438-618365093C95}"/>
              </a:ext>
            </a:extLst>
          </p:cNvPr>
          <p:cNvSpPr txBox="1">
            <a:spLocks/>
          </p:cNvSpPr>
          <p:nvPr/>
        </p:nvSpPr>
        <p:spPr>
          <a:xfrm>
            <a:off x="265044" y="1431235"/>
            <a:ext cx="8534400" cy="7502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latin typeface="Arial" panose="020B0604020202020204" pitchFamily="34" charset="0"/>
                <a:cs typeface="Arial" panose="020B0604020202020204" pitchFamily="34" charset="0"/>
              </a:rPr>
              <a:t>In contrast – words are represented by strings and there are no meaningful relationships between the byte values and language.</a:t>
            </a:r>
          </a:p>
        </p:txBody>
      </p:sp>
      <p:grpSp>
        <p:nvGrpSpPr>
          <p:cNvPr id="42" name="Group 41">
            <a:extLst>
              <a:ext uri="{FF2B5EF4-FFF2-40B4-BE49-F238E27FC236}">
                <a16:creationId xmlns:a16="http://schemas.microsoft.com/office/drawing/2014/main" id="{F5AD5C5B-FFFD-EAC0-141B-88B02246D302}"/>
              </a:ext>
            </a:extLst>
          </p:cNvPr>
          <p:cNvGrpSpPr/>
          <p:nvPr/>
        </p:nvGrpSpPr>
        <p:grpSpPr>
          <a:xfrm>
            <a:off x="1650432" y="2310244"/>
            <a:ext cx="2350353" cy="1289881"/>
            <a:chOff x="2221647" y="2375112"/>
            <a:chExt cx="2350353" cy="1289881"/>
          </a:xfrm>
        </p:grpSpPr>
        <p:sp>
          <p:nvSpPr>
            <p:cNvPr id="2" name="Rectangle 1">
              <a:extLst>
                <a:ext uri="{FF2B5EF4-FFF2-40B4-BE49-F238E27FC236}">
                  <a16:creationId xmlns:a16="http://schemas.microsoft.com/office/drawing/2014/main" id="{9258B9AB-C52E-C3A5-536A-EE35C91B989A}"/>
                </a:ext>
              </a:extLst>
            </p:cNvPr>
            <p:cNvSpPr/>
            <p:nvPr/>
          </p:nvSpPr>
          <p:spPr>
            <a:xfrm>
              <a:off x="3897848" y="3190623"/>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8435236-A906-20B2-F239-E17E7DF06888}"/>
                </a:ext>
              </a:extLst>
            </p:cNvPr>
            <p:cNvSpPr/>
            <p:nvPr/>
          </p:nvSpPr>
          <p:spPr>
            <a:xfrm>
              <a:off x="3404428" y="3190628"/>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C175F5A-1173-BFFA-1920-E76EF36A5D29}"/>
                </a:ext>
              </a:extLst>
            </p:cNvPr>
            <p:cNvSpPr/>
            <p:nvPr/>
          </p:nvSpPr>
          <p:spPr>
            <a:xfrm>
              <a:off x="2888400" y="3190630"/>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95978AC-1B07-1620-D562-C0E45D065A29}"/>
                </a:ext>
              </a:extLst>
            </p:cNvPr>
            <p:cNvSpPr/>
            <p:nvPr/>
          </p:nvSpPr>
          <p:spPr>
            <a:xfrm>
              <a:off x="2888400" y="2375118"/>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a</a:t>
              </a:r>
            </a:p>
          </p:txBody>
        </p:sp>
        <p:sp>
          <p:nvSpPr>
            <p:cNvPr id="24" name="Rectangle 23">
              <a:extLst>
                <a:ext uri="{FF2B5EF4-FFF2-40B4-BE49-F238E27FC236}">
                  <a16:creationId xmlns:a16="http://schemas.microsoft.com/office/drawing/2014/main" id="{D1FE4E40-BF28-27C3-26E6-F16E2B3D6BEF}"/>
                </a:ext>
              </a:extLst>
            </p:cNvPr>
            <p:cNvSpPr/>
            <p:nvPr/>
          </p:nvSpPr>
          <p:spPr>
            <a:xfrm>
              <a:off x="3420474" y="2375113"/>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t</a:t>
              </a:r>
            </a:p>
          </p:txBody>
        </p:sp>
        <p:sp>
          <p:nvSpPr>
            <p:cNvPr id="25" name="Rectangle 24">
              <a:extLst>
                <a:ext uri="{FF2B5EF4-FFF2-40B4-BE49-F238E27FC236}">
                  <a16:creationId xmlns:a16="http://schemas.microsoft.com/office/drawing/2014/main" id="{B7FF31D1-B4A3-1773-2113-F3326956E5CF}"/>
                </a:ext>
              </a:extLst>
            </p:cNvPr>
            <p:cNvSpPr/>
            <p:nvPr/>
          </p:nvSpPr>
          <p:spPr>
            <a:xfrm>
              <a:off x="3913275" y="2375117"/>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e</a:t>
              </a:r>
            </a:p>
          </p:txBody>
        </p:sp>
        <p:sp>
          <p:nvSpPr>
            <p:cNvPr id="26" name="Rectangle 25">
              <a:extLst>
                <a:ext uri="{FF2B5EF4-FFF2-40B4-BE49-F238E27FC236}">
                  <a16:creationId xmlns:a16="http://schemas.microsoft.com/office/drawing/2014/main" id="{3C675FBE-9923-9146-FCAF-AD2263D36A67}"/>
                </a:ext>
              </a:extLst>
            </p:cNvPr>
            <p:cNvSpPr/>
            <p:nvPr/>
          </p:nvSpPr>
          <p:spPr>
            <a:xfrm>
              <a:off x="2729649" y="3190632"/>
              <a:ext cx="826347" cy="461665"/>
            </a:xfrm>
            <a:prstGeom prst="rect">
              <a:avLst/>
            </a:prstGeom>
          </p:spPr>
          <p:txBody>
            <a:bodyPr wrap="square">
              <a:spAutoFit/>
            </a:bodyPr>
            <a:lstStyle/>
            <a:p>
              <a:pPr algn="ctr"/>
              <a:r>
                <a:rPr lang="en-US" sz="2400" b="1" dirty="0">
                  <a:latin typeface="Avenir Book" panose="02000503020000020003" pitchFamily="2" charset="0"/>
                </a:rPr>
                <a:t>61</a:t>
              </a:r>
            </a:p>
          </p:txBody>
        </p:sp>
        <p:sp>
          <p:nvSpPr>
            <p:cNvPr id="27" name="Rectangle 26">
              <a:extLst>
                <a:ext uri="{FF2B5EF4-FFF2-40B4-BE49-F238E27FC236}">
                  <a16:creationId xmlns:a16="http://schemas.microsoft.com/office/drawing/2014/main" id="{72C0A113-2972-4182-817A-E08B1FBDFC1D}"/>
                </a:ext>
              </a:extLst>
            </p:cNvPr>
            <p:cNvSpPr/>
            <p:nvPr/>
          </p:nvSpPr>
          <p:spPr>
            <a:xfrm>
              <a:off x="3249025" y="3203328"/>
              <a:ext cx="826347" cy="461665"/>
            </a:xfrm>
            <a:prstGeom prst="rect">
              <a:avLst/>
            </a:prstGeom>
          </p:spPr>
          <p:txBody>
            <a:bodyPr wrap="square">
              <a:spAutoFit/>
            </a:bodyPr>
            <a:lstStyle/>
            <a:p>
              <a:pPr algn="ctr"/>
              <a:r>
                <a:rPr lang="en-US" sz="2400" b="1" dirty="0">
                  <a:latin typeface="Avenir Book" panose="02000503020000020003" pitchFamily="2" charset="0"/>
                </a:rPr>
                <a:t>74</a:t>
              </a:r>
            </a:p>
          </p:txBody>
        </p:sp>
        <p:sp>
          <p:nvSpPr>
            <p:cNvPr id="28" name="Rectangle 27">
              <a:extLst>
                <a:ext uri="{FF2B5EF4-FFF2-40B4-BE49-F238E27FC236}">
                  <a16:creationId xmlns:a16="http://schemas.microsoft.com/office/drawing/2014/main" id="{758F0B68-9831-1943-EC04-3789FB4A9709}"/>
                </a:ext>
              </a:extLst>
            </p:cNvPr>
            <p:cNvSpPr/>
            <p:nvPr/>
          </p:nvSpPr>
          <p:spPr>
            <a:xfrm>
              <a:off x="3745653" y="3203324"/>
              <a:ext cx="826347" cy="461665"/>
            </a:xfrm>
            <a:prstGeom prst="rect">
              <a:avLst/>
            </a:prstGeom>
          </p:spPr>
          <p:txBody>
            <a:bodyPr wrap="square">
              <a:spAutoFit/>
            </a:bodyPr>
            <a:lstStyle/>
            <a:p>
              <a:pPr algn="ctr"/>
              <a:r>
                <a:rPr lang="en-US" sz="2400" b="1" dirty="0">
                  <a:latin typeface="Avenir Book" panose="02000503020000020003" pitchFamily="2" charset="0"/>
                </a:rPr>
                <a:t>65</a:t>
              </a:r>
            </a:p>
          </p:txBody>
        </p:sp>
        <p:sp>
          <p:nvSpPr>
            <p:cNvPr id="29" name="Rectangle 28">
              <a:extLst>
                <a:ext uri="{FF2B5EF4-FFF2-40B4-BE49-F238E27FC236}">
                  <a16:creationId xmlns:a16="http://schemas.microsoft.com/office/drawing/2014/main" id="{4FB113FE-A808-3A02-18CD-CBA1836DC6D8}"/>
                </a:ext>
              </a:extLst>
            </p:cNvPr>
            <p:cNvSpPr/>
            <p:nvPr/>
          </p:nvSpPr>
          <p:spPr>
            <a:xfrm>
              <a:off x="2380398" y="3190628"/>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3BB1F62-F667-D288-905F-EEF708C79F6E}"/>
                </a:ext>
              </a:extLst>
            </p:cNvPr>
            <p:cNvSpPr/>
            <p:nvPr/>
          </p:nvSpPr>
          <p:spPr>
            <a:xfrm>
              <a:off x="2221647" y="3190630"/>
              <a:ext cx="826347" cy="461665"/>
            </a:xfrm>
            <a:prstGeom prst="rect">
              <a:avLst/>
            </a:prstGeom>
          </p:spPr>
          <p:txBody>
            <a:bodyPr wrap="square">
              <a:spAutoFit/>
            </a:bodyPr>
            <a:lstStyle/>
            <a:p>
              <a:pPr algn="ctr"/>
              <a:r>
                <a:rPr lang="en-US" sz="2400" b="1" dirty="0">
                  <a:latin typeface="Avenir Book" panose="02000503020000020003" pitchFamily="2" charset="0"/>
                </a:rPr>
                <a:t>68</a:t>
              </a:r>
            </a:p>
          </p:txBody>
        </p:sp>
        <p:sp>
          <p:nvSpPr>
            <p:cNvPr id="31" name="Rectangle 30">
              <a:extLst>
                <a:ext uri="{FF2B5EF4-FFF2-40B4-BE49-F238E27FC236}">
                  <a16:creationId xmlns:a16="http://schemas.microsoft.com/office/drawing/2014/main" id="{49568BCB-A5EB-1E6C-5C07-28D64CB75377}"/>
                </a:ext>
              </a:extLst>
            </p:cNvPr>
            <p:cNvSpPr/>
            <p:nvPr/>
          </p:nvSpPr>
          <p:spPr>
            <a:xfrm>
              <a:off x="2324071" y="2375112"/>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h</a:t>
              </a:r>
            </a:p>
          </p:txBody>
        </p:sp>
      </p:grpSp>
      <p:grpSp>
        <p:nvGrpSpPr>
          <p:cNvPr id="41" name="Group 40">
            <a:extLst>
              <a:ext uri="{FF2B5EF4-FFF2-40B4-BE49-F238E27FC236}">
                <a16:creationId xmlns:a16="http://schemas.microsoft.com/office/drawing/2014/main" id="{B88C670B-E18F-8435-8530-85F6A6BA8371}"/>
              </a:ext>
            </a:extLst>
          </p:cNvPr>
          <p:cNvGrpSpPr/>
          <p:nvPr/>
        </p:nvGrpSpPr>
        <p:grpSpPr>
          <a:xfrm>
            <a:off x="5651217" y="2308854"/>
            <a:ext cx="1842351" cy="1289880"/>
            <a:chOff x="5064801" y="2375114"/>
            <a:chExt cx="1842351" cy="1289880"/>
          </a:xfrm>
        </p:grpSpPr>
        <p:sp>
          <p:nvSpPr>
            <p:cNvPr id="32" name="Rectangle 31">
              <a:extLst>
                <a:ext uri="{FF2B5EF4-FFF2-40B4-BE49-F238E27FC236}">
                  <a16:creationId xmlns:a16="http://schemas.microsoft.com/office/drawing/2014/main" id="{9C622BC0-E27B-07F7-0C81-10E6DC0EDAEE}"/>
                </a:ext>
              </a:extLst>
            </p:cNvPr>
            <p:cNvSpPr/>
            <p:nvPr/>
          </p:nvSpPr>
          <p:spPr>
            <a:xfrm>
              <a:off x="6233000" y="3190624"/>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16B4FCE-CB03-1E75-77D8-EA6B731BDD7E}"/>
                </a:ext>
              </a:extLst>
            </p:cNvPr>
            <p:cNvSpPr/>
            <p:nvPr/>
          </p:nvSpPr>
          <p:spPr>
            <a:xfrm>
              <a:off x="5739580" y="3190629"/>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802EDEC-2CDC-CDFD-89E4-5B7885722244}"/>
                </a:ext>
              </a:extLst>
            </p:cNvPr>
            <p:cNvSpPr/>
            <p:nvPr/>
          </p:nvSpPr>
          <p:spPr>
            <a:xfrm>
              <a:off x="5223552" y="3190631"/>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493AA7D-0917-7DF3-8868-C18E73E50CD5}"/>
                </a:ext>
              </a:extLst>
            </p:cNvPr>
            <p:cNvSpPr/>
            <p:nvPr/>
          </p:nvSpPr>
          <p:spPr>
            <a:xfrm>
              <a:off x="5223552" y="2375119"/>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a</a:t>
              </a:r>
            </a:p>
          </p:txBody>
        </p:sp>
        <p:sp>
          <p:nvSpPr>
            <p:cNvPr id="36" name="Rectangle 35">
              <a:extLst>
                <a:ext uri="{FF2B5EF4-FFF2-40B4-BE49-F238E27FC236}">
                  <a16:creationId xmlns:a16="http://schemas.microsoft.com/office/drawing/2014/main" id="{A06C6210-5A87-BFC9-2C47-86B43FFD6422}"/>
                </a:ext>
              </a:extLst>
            </p:cNvPr>
            <p:cNvSpPr/>
            <p:nvPr/>
          </p:nvSpPr>
          <p:spPr>
            <a:xfrm>
              <a:off x="5755626" y="2375114"/>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t</a:t>
              </a:r>
            </a:p>
          </p:txBody>
        </p:sp>
        <p:sp>
          <p:nvSpPr>
            <p:cNvPr id="37" name="Rectangle 36">
              <a:extLst>
                <a:ext uri="{FF2B5EF4-FFF2-40B4-BE49-F238E27FC236}">
                  <a16:creationId xmlns:a16="http://schemas.microsoft.com/office/drawing/2014/main" id="{CB63F79C-C6B7-CE6F-B0CB-E1D8A6ADAA55}"/>
                </a:ext>
              </a:extLst>
            </p:cNvPr>
            <p:cNvSpPr/>
            <p:nvPr/>
          </p:nvSpPr>
          <p:spPr>
            <a:xfrm>
              <a:off x="6248427" y="2375118"/>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e</a:t>
              </a:r>
            </a:p>
          </p:txBody>
        </p:sp>
        <p:sp>
          <p:nvSpPr>
            <p:cNvPr id="38" name="Rectangle 37">
              <a:extLst>
                <a:ext uri="{FF2B5EF4-FFF2-40B4-BE49-F238E27FC236}">
                  <a16:creationId xmlns:a16="http://schemas.microsoft.com/office/drawing/2014/main" id="{E2C09028-2521-60F3-3D87-4C95C81A03A7}"/>
                </a:ext>
              </a:extLst>
            </p:cNvPr>
            <p:cNvSpPr/>
            <p:nvPr/>
          </p:nvSpPr>
          <p:spPr>
            <a:xfrm>
              <a:off x="5064801" y="3190633"/>
              <a:ext cx="826347" cy="461665"/>
            </a:xfrm>
            <a:prstGeom prst="rect">
              <a:avLst/>
            </a:prstGeom>
          </p:spPr>
          <p:txBody>
            <a:bodyPr wrap="square">
              <a:spAutoFit/>
            </a:bodyPr>
            <a:lstStyle/>
            <a:p>
              <a:pPr algn="ctr"/>
              <a:r>
                <a:rPr lang="en-US" sz="2400" b="1" dirty="0">
                  <a:latin typeface="Avenir Book" panose="02000503020000020003" pitchFamily="2" charset="0"/>
                </a:rPr>
                <a:t>61</a:t>
              </a:r>
            </a:p>
          </p:txBody>
        </p:sp>
        <p:sp>
          <p:nvSpPr>
            <p:cNvPr id="39" name="Rectangle 38">
              <a:extLst>
                <a:ext uri="{FF2B5EF4-FFF2-40B4-BE49-F238E27FC236}">
                  <a16:creationId xmlns:a16="http://schemas.microsoft.com/office/drawing/2014/main" id="{C6CDCDB0-147C-266A-C610-9D254BACAB02}"/>
                </a:ext>
              </a:extLst>
            </p:cNvPr>
            <p:cNvSpPr/>
            <p:nvPr/>
          </p:nvSpPr>
          <p:spPr>
            <a:xfrm>
              <a:off x="5584177" y="3203329"/>
              <a:ext cx="826347" cy="461665"/>
            </a:xfrm>
            <a:prstGeom prst="rect">
              <a:avLst/>
            </a:prstGeom>
          </p:spPr>
          <p:txBody>
            <a:bodyPr wrap="square">
              <a:spAutoFit/>
            </a:bodyPr>
            <a:lstStyle/>
            <a:p>
              <a:pPr algn="ctr"/>
              <a:r>
                <a:rPr lang="en-US" sz="2400" b="1" dirty="0">
                  <a:latin typeface="Avenir Book" panose="02000503020000020003" pitchFamily="2" charset="0"/>
                </a:rPr>
                <a:t>74</a:t>
              </a:r>
            </a:p>
          </p:txBody>
        </p:sp>
        <p:sp>
          <p:nvSpPr>
            <p:cNvPr id="40" name="Rectangle 39">
              <a:extLst>
                <a:ext uri="{FF2B5EF4-FFF2-40B4-BE49-F238E27FC236}">
                  <a16:creationId xmlns:a16="http://schemas.microsoft.com/office/drawing/2014/main" id="{B0C886BD-08EC-D5AE-2E7A-473F30512FAF}"/>
                </a:ext>
              </a:extLst>
            </p:cNvPr>
            <p:cNvSpPr/>
            <p:nvPr/>
          </p:nvSpPr>
          <p:spPr>
            <a:xfrm>
              <a:off x="6080805" y="3203325"/>
              <a:ext cx="826347" cy="461665"/>
            </a:xfrm>
            <a:prstGeom prst="rect">
              <a:avLst/>
            </a:prstGeom>
          </p:spPr>
          <p:txBody>
            <a:bodyPr wrap="square">
              <a:spAutoFit/>
            </a:bodyPr>
            <a:lstStyle/>
            <a:p>
              <a:pPr algn="ctr"/>
              <a:r>
                <a:rPr lang="en-US" sz="2400" b="1" dirty="0">
                  <a:latin typeface="Avenir Book" panose="02000503020000020003" pitchFamily="2" charset="0"/>
                </a:rPr>
                <a:t>65</a:t>
              </a:r>
            </a:p>
          </p:txBody>
        </p:sp>
      </p:grpSp>
      <p:sp>
        <p:nvSpPr>
          <p:cNvPr id="44" name="TextBox 43">
            <a:extLst>
              <a:ext uri="{FF2B5EF4-FFF2-40B4-BE49-F238E27FC236}">
                <a16:creationId xmlns:a16="http://schemas.microsoft.com/office/drawing/2014/main" id="{EAC1B84F-E221-95A7-8A01-5A25CC86551F}"/>
              </a:ext>
            </a:extLst>
          </p:cNvPr>
          <p:cNvSpPr txBox="1"/>
          <p:nvPr/>
        </p:nvSpPr>
        <p:spPr>
          <a:xfrm>
            <a:off x="496957" y="3839999"/>
            <a:ext cx="8150086" cy="338554"/>
          </a:xfrm>
          <a:prstGeom prst="rect">
            <a:avLst/>
          </a:prstGeom>
          <a:noFill/>
        </p:spPr>
        <p:txBody>
          <a:bodyPr wrap="square">
            <a:spAutoFit/>
          </a:bodyPr>
          <a:lstStyle/>
          <a:p>
            <a:pPr algn="ctr"/>
            <a:r>
              <a:rPr lang="en-US" sz="1600" dirty="0">
                <a:solidFill>
                  <a:srgbClr val="C00000"/>
                </a:solidFill>
                <a:latin typeface="Arial" panose="020B0604020202020204" pitchFamily="34" charset="0"/>
                <a:cs typeface="Arial" panose="020B0604020202020204" pitchFamily="34" charset="0"/>
              </a:rPr>
              <a:t>hate</a:t>
            </a:r>
            <a:r>
              <a:rPr lang="en-US" sz="1600" dirty="0">
                <a:latin typeface="Arial" panose="020B0604020202020204" pitchFamily="34" charset="0"/>
                <a:cs typeface="Arial" panose="020B0604020202020204" pitchFamily="34" charset="0"/>
              </a:rPr>
              <a:t> and </a:t>
            </a:r>
            <a:r>
              <a:rPr lang="en-US" sz="1600" dirty="0">
                <a:solidFill>
                  <a:srgbClr val="C00000"/>
                </a:solidFill>
                <a:latin typeface="Arial" panose="020B0604020202020204" pitchFamily="34" charset="0"/>
                <a:cs typeface="Arial" panose="020B0604020202020204" pitchFamily="34" charset="0"/>
              </a:rPr>
              <a:t>ate</a:t>
            </a:r>
            <a:r>
              <a:rPr lang="en-US" sz="1600" dirty="0">
                <a:latin typeface="Arial" panose="020B0604020202020204" pitchFamily="34" charset="0"/>
                <a:cs typeface="Arial" panose="020B0604020202020204" pitchFamily="34" charset="0"/>
              </a:rPr>
              <a:t>. No relation but similar byte values.</a:t>
            </a:r>
          </a:p>
        </p:txBody>
      </p:sp>
      <p:grpSp>
        <p:nvGrpSpPr>
          <p:cNvPr id="54" name="Group 53">
            <a:extLst>
              <a:ext uri="{FF2B5EF4-FFF2-40B4-BE49-F238E27FC236}">
                <a16:creationId xmlns:a16="http://schemas.microsoft.com/office/drawing/2014/main" id="{55F69E67-F569-5DEC-4144-09D9955E50AD}"/>
              </a:ext>
            </a:extLst>
          </p:cNvPr>
          <p:cNvGrpSpPr/>
          <p:nvPr/>
        </p:nvGrpSpPr>
        <p:grpSpPr>
          <a:xfrm>
            <a:off x="5669602" y="4441658"/>
            <a:ext cx="1853725" cy="1289881"/>
            <a:chOff x="1810026" y="4664244"/>
            <a:chExt cx="1853725" cy="1289881"/>
          </a:xfrm>
        </p:grpSpPr>
        <p:sp>
          <p:nvSpPr>
            <p:cNvPr id="45" name="Rectangle 44">
              <a:extLst>
                <a:ext uri="{FF2B5EF4-FFF2-40B4-BE49-F238E27FC236}">
                  <a16:creationId xmlns:a16="http://schemas.microsoft.com/office/drawing/2014/main" id="{41FD2BE5-8096-C526-CAC5-64A1A57FAA3D}"/>
                </a:ext>
              </a:extLst>
            </p:cNvPr>
            <p:cNvSpPr/>
            <p:nvPr/>
          </p:nvSpPr>
          <p:spPr>
            <a:xfrm>
              <a:off x="2992807" y="5479760"/>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1B1DE0E-370A-9324-B50D-1336A6D7D27A}"/>
                </a:ext>
              </a:extLst>
            </p:cNvPr>
            <p:cNvSpPr/>
            <p:nvPr/>
          </p:nvSpPr>
          <p:spPr>
            <a:xfrm>
              <a:off x="2476779" y="5479762"/>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E54E394-9F61-A2DC-852F-AA6855BA7C10}"/>
                </a:ext>
              </a:extLst>
            </p:cNvPr>
            <p:cNvSpPr/>
            <p:nvPr/>
          </p:nvSpPr>
          <p:spPr>
            <a:xfrm>
              <a:off x="2476779" y="4664250"/>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a</a:t>
              </a:r>
            </a:p>
          </p:txBody>
        </p:sp>
        <p:sp>
          <p:nvSpPr>
            <p:cNvPr id="48" name="Rectangle 47">
              <a:extLst>
                <a:ext uri="{FF2B5EF4-FFF2-40B4-BE49-F238E27FC236}">
                  <a16:creationId xmlns:a16="http://schemas.microsoft.com/office/drawing/2014/main" id="{81682A5E-3711-695D-20BB-F81B65FEB0DC}"/>
                </a:ext>
              </a:extLst>
            </p:cNvPr>
            <p:cNvSpPr/>
            <p:nvPr/>
          </p:nvSpPr>
          <p:spPr>
            <a:xfrm>
              <a:off x="3008853" y="4664245"/>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t</a:t>
              </a:r>
            </a:p>
          </p:txBody>
        </p:sp>
        <p:sp>
          <p:nvSpPr>
            <p:cNvPr id="49" name="Rectangle 48">
              <a:extLst>
                <a:ext uri="{FF2B5EF4-FFF2-40B4-BE49-F238E27FC236}">
                  <a16:creationId xmlns:a16="http://schemas.microsoft.com/office/drawing/2014/main" id="{367A74D8-708E-B97F-16C0-4DD24FBA2E52}"/>
                </a:ext>
              </a:extLst>
            </p:cNvPr>
            <p:cNvSpPr/>
            <p:nvPr/>
          </p:nvSpPr>
          <p:spPr>
            <a:xfrm>
              <a:off x="2318028" y="5479764"/>
              <a:ext cx="826347" cy="461665"/>
            </a:xfrm>
            <a:prstGeom prst="rect">
              <a:avLst/>
            </a:prstGeom>
          </p:spPr>
          <p:txBody>
            <a:bodyPr wrap="square">
              <a:spAutoFit/>
            </a:bodyPr>
            <a:lstStyle/>
            <a:p>
              <a:pPr algn="ctr"/>
              <a:r>
                <a:rPr lang="en-US" sz="2400" b="1" dirty="0">
                  <a:latin typeface="Avenir Book" panose="02000503020000020003" pitchFamily="2" charset="0"/>
                </a:rPr>
                <a:t>61</a:t>
              </a:r>
            </a:p>
          </p:txBody>
        </p:sp>
        <p:sp>
          <p:nvSpPr>
            <p:cNvPr id="50" name="Rectangle 49">
              <a:extLst>
                <a:ext uri="{FF2B5EF4-FFF2-40B4-BE49-F238E27FC236}">
                  <a16:creationId xmlns:a16="http://schemas.microsoft.com/office/drawing/2014/main" id="{E9FF7C19-25F9-3CB9-E988-14AC1BB587D2}"/>
                </a:ext>
              </a:extLst>
            </p:cNvPr>
            <p:cNvSpPr/>
            <p:nvPr/>
          </p:nvSpPr>
          <p:spPr>
            <a:xfrm>
              <a:off x="2837404" y="5492460"/>
              <a:ext cx="826347" cy="461665"/>
            </a:xfrm>
            <a:prstGeom prst="rect">
              <a:avLst/>
            </a:prstGeom>
          </p:spPr>
          <p:txBody>
            <a:bodyPr wrap="square">
              <a:spAutoFit/>
            </a:bodyPr>
            <a:lstStyle/>
            <a:p>
              <a:pPr algn="ctr"/>
              <a:r>
                <a:rPr lang="en-US" sz="2400" b="1" dirty="0">
                  <a:latin typeface="Avenir Book" panose="02000503020000020003" pitchFamily="2" charset="0"/>
                </a:rPr>
                <a:t>74</a:t>
              </a:r>
            </a:p>
          </p:txBody>
        </p:sp>
        <p:sp>
          <p:nvSpPr>
            <p:cNvPr id="51" name="Rectangle 50">
              <a:extLst>
                <a:ext uri="{FF2B5EF4-FFF2-40B4-BE49-F238E27FC236}">
                  <a16:creationId xmlns:a16="http://schemas.microsoft.com/office/drawing/2014/main" id="{54D84864-1BC8-AD09-A94C-1E4603D2983A}"/>
                </a:ext>
              </a:extLst>
            </p:cNvPr>
            <p:cNvSpPr/>
            <p:nvPr/>
          </p:nvSpPr>
          <p:spPr>
            <a:xfrm>
              <a:off x="1968777" y="5479760"/>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FCF839F-7D3C-47F5-C9A0-546D927825B8}"/>
                </a:ext>
              </a:extLst>
            </p:cNvPr>
            <p:cNvSpPr/>
            <p:nvPr/>
          </p:nvSpPr>
          <p:spPr>
            <a:xfrm>
              <a:off x="1810026" y="5479762"/>
              <a:ext cx="826347" cy="461665"/>
            </a:xfrm>
            <a:prstGeom prst="rect">
              <a:avLst/>
            </a:prstGeom>
          </p:spPr>
          <p:txBody>
            <a:bodyPr wrap="square">
              <a:spAutoFit/>
            </a:bodyPr>
            <a:lstStyle/>
            <a:p>
              <a:pPr algn="ctr"/>
              <a:r>
                <a:rPr lang="en-US" sz="2400" b="1" dirty="0">
                  <a:latin typeface="Avenir Book" panose="02000503020000020003" pitchFamily="2" charset="0"/>
                </a:rPr>
                <a:t>68</a:t>
              </a:r>
            </a:p>
          </p:txBody>
        </p:sp>
        <p:sp>
          <p:nvSpPr>
            <p:cNvPr id="53" name="Rectangle 52">
              <a:extLst>
                <a:ext uri="{FF2B5EF4-FFF2-40B4-BE49-F238E27FC236}">
                  <a16:creationId xmlns:a16="http://schemas.microsoft.com/office/drawing/2014/main" id="{FC0D98C7-58B4-84B6-60C7-BB06BE9FDB25}"/>
                </a:ext>
              </a:extLst>
            </p:cNvPr>
            <p:cNvSpPr/>
            <p:nvPr/>
          </p:nvSpPr>
          <p:spPr>
            <a:xfrm>
              <a:off x="1912450" y="4664244"/>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h</a:t>
              </a:r>
            </a:p>
          </p:txBody>
        </p:sp>
      </p:grpSp>
      <p:sp>
        <p:nvSpPr>
          <p:cNvPr id="55" name="TextBox 54">
            <a:extLst>
              <a:ext uri="{FF2B5EF4-FFF2-40B4-BE49-F238E27FC236}">
                <a16:creationId xmlns:a16="http://schemas.microsoft.com/office/drawing/2014/main" id="{85EEE57C-CE54-6F35-474D-E3B64D15B6F2}"/>
              </a:ext>
            </a:extLst>
          </p:cNvPr>
          <p:cNvSpPr txBox="1"/>
          <p:nvPr/>
        </p:nvSpPr>
        <p:spPr>
          <a:xfrm>
            <a:off x="3230169" y="6539984"/>
            <a:ext cx="2683662" cy="200055"/>
          </a:xfrm>
          <a:prstGeom prst="rect">
            <a:avLst/>
          </a:prstGeom>
          <a:noFill/>
        </p:spPr>
        <p:txBody>
          <a:bodyPr wrap="square">
            <a:spAutoFit/>
          </a:bodyPr>
          <a:lstStyle/>
          <a:p>
            <a:pPr algn="ctr"/>
            <a:r>
              <a:rPr lang="en-US" sz="700" dirty="0">
                <a:latin typeface="Arial" panose="020B0604020202020204" pitchFamily="34" charset="0"/>
                <a:cs typeface="Arial" panose="020B0604020202020204" pitchFamily="34" charset="0"/>
              </a:rPr>
              <a:t>Adapted from Chris Tanner’s CS287 Lecture Slides.</a:t>
            </a:r>
          </a:p>
        </p:txBody>
      </p:sp>
      <p:grpSp>
        <p:nvGrpSpPr>
          <p:cNvPr id="65" name="Group 64">
            <a:extLst>
              <a:ext uri="{FF2B5EF4-FFF2-40B4-BE49-F238E27FC236}">
                <a16:creationId xmlns:a16="http://schemas.microsoft.com/office/drawing/2014/main" id="{C8E0EF19-7AAE-1235-5D47-C6487979EB25}"/>
              </a:ext>
            </a:extLst>
          </p:cNvPr>
          <p:cNvGrpSpPr/>
          <p:nvPr/>
        </p:nvGrpSpPr>
        <p:grpSpPr>
          <a:xfrm>
            <a:off x="1899169" y="4418427"/>
            <a:ext cx="1853725" cy="1289881"/>
            <a:chOff x="4404372" y="2656640"/>
            <a:chExt cx="1853725" cy="1289881"/>
          </a:xfrm>
        </p:grpSpPr>
        <p:sp>
          <p:nvSpPr>
            <p:cNvPr id="56" name="Rectangle 55">
              <a:extLst>
                <a:ext uri="{FF2B5EF4-FFF2-40B4-BE49-F238E27FC236}">
                  <a16:creationId xmlns:a16="http://schemas.microsoft.com/office/drawing/2014/main" id="{1D13DBC3-1A63-A972-0651-C9F5EC3C3B68}"/>
                </a:ext>
              </a:extLst>
            </p:cNvPr>
            <p:cNvSpPr/>
            <p:nvPr/>
          </p:nvSpPr>
          <p:spPr>
            <a:xfrm>
              <a:off x="5587153" y="3472156"/>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EA66FAC-7A15-73A6-AD94-DE5F4C34D8E4}"/>
                </a:ext>
              </a:extLst>
            </p:cNvPr>
            <p:cNvSpPr/>
            <p:nvPr/>
          </p:nvSpPr>
          <p:spPr>
            <a:xfrm>
              <a:off x="5071125" y="3472158"/>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2793D00-DD65-349E-E754-E09585415748}"/>
                </a:ext>
              </a:extLst>
            </p:cNvPr>
            <p:cNvSpPr/>
            <p:nvPr/>
          </p:nvSpPr>
          <p:spPr>
            <a:xfrm>
              <a:off x="5071125" y="2656646"/>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a</a:t>
              </a:r>
            </a:p>
          </p:txBody>
        </p:sp>
        <p:sp>
          <p:nvSpPr>
            <p:cNvPr id="59" name="Rectangle 58">
              <a:extLst>
                <a:ext uri="{FF2B5EF4-FFF2-40B4-BE49-F238E27FC236}">
                  <a16:creationId xmlns:a16="http://schemas.microsoft.com/office/drawing/2014/main" id="{8A9B4243-6CD5-CAD1-E946-695C1CC68479}"/>
                </a:ext>
              </a:extLst>
            </p:cNvPr>
            <p:cNvSpPr/>
            <p:nvPr/>
          </p:nvSpPr>
          <p:spPr>
            <a:xfrm>
              <a:off x="5603199" y="2656641"/>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t</a:t>
              </a:r>
            </a:p>
          </p:txBody>
        </p:sp>
        <p:sp>
          <p:nvSpPr>
            <p:cNvPr id="60" name="Rectangle 59">
              <a:extLst>
                <a:ext uri="{FF2B5EF4-FFF2-40B4-BE49-F238E27FC236}">
                  <a16:creationId xmlns:a16="http://schemas.microsoft.com/office/drawing/2014/main" id="{ED4268D2-5E56-D3E6-5A67-07B76356A82D}"/>
                </a:ext>
              </a:extLst>
            </p:cNvPr>
            <p:cNvSpPr/>
            <p:nvPr/>
          </p:nvSpPr>
          <p:spPr>
            <a:xfrm>
              <a:off x="4912374" y="3472160"/>
              <a:ext cx="826347" cy="461665"/>
            </a:xfrm>
            <a:prstGeom prst="rect">
              <a:avLst/>
            </a:prstGeom>
          </p:spPr>
          <p:txBody>
            <a:bodyPr wrap="square">
              <a:spAutoFit/>
            </a:bodyPr>
            <a:lstStyle/>
            <a:p>
              <a:pPr algn="ctr"/>
              <a:r>
                <a:rPr lang="en-US" sz="2400" b="1" dirty="0">
                  <a:latin typeface="Avenir Book" panose="02000503020000020003" pitchFamily="2" charset="0"/>
                </a:rPr>
                <a:t>61</a:t>
              </a:r>
            </a:p>
          </p:txBody>
        </p:sp>
        <p:sp>
          <p:nvSpPr>
            <p:cNvPr id="61" name="Rectangle 60">
              <a:extLst>
                <a:ext uri="{FF2B5EF4-FFF2-40B4-BE49-F238E27FC236}">
                  <a16:creationId xmlns:a16="http://schemas.microsoft.com/office/drawing/2014/main" id="{F4D2A0F2-5A20-2224-9C24-C6A327243FB8}"/>
                </a:ext>
              </a:extLst>
            </p:cNvPr>
            <p:cNvSpPr/>
            <p:nvPr/>
          </p:nvSpPr>
          <p:spPr>
            <a:xfrm>
              <a:off x="5431750" y="3484856"/>
              <a:ext cx="826347" cy="461665"/>
            </a:xfrm>
            <a:prstGeom prst="rect">
              <a:avLst/>
            </a:prstGeom>
          </p:spPr>
          <p:txBody>
            <a:bodyPr wrap="square">
              <a:spAutoFit/>
            </a:bodyPr>
            <a:lstStyle/>
            <a:p>
              <a:pPr algn="ctr"/>
              <a:r>
                <a:rPr lang="en-US" sz="2400" b="1" dirty="0">
                  <a:latin typeface="Avenir Book" panose="02000503020000020003" pitchFamily="2" charset="0"/>
                </a:rPr>
                <a:t>74</a:t>
              </a:r>
            </a:p>
          </p:txBody>
        </p:sp>
        <p:sp>
          <p:nvSpPr>
            <p:cNvPr id="62" name="Rectangle 61">
              <a:extLst>
                <a:ext uri="{FF2B5EF4-FFF2-40B4-BE49-F238E27FC236}">
                  <a16:creationId xmlns:a16="http://schemas.microsoft.com/office/drawing/2014/main" id="{5922A0A7-CD1E-0165-46F9-52CF3EF5868A}"/>
                </a:ext>
              </a:extLst>
            </p:cNvPr>
            <p:cNvSpPr/>
            <p:nvPr/>
          </p:nvSpPr>
          <p:spPr>
            <a:xfrm>
              <a:off x="4563123" y="3472156"/>
              <a:ext cx="508847" cy="4616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05964B4-1D98-0549-9DCF-F3F990B96CAA}"/>
                </a:ext>
              </a:extLst>
            </p:cNvPr>
            <p:cNvSpPr/>
            <p:nvPr/>
          </p:nvSpPr>
          <p:spPr>
            <a:xfrm>
              <a:off x="4404372" y="3472158"/>
              <a:ext cx="826347" cy="461665"/>
            </a:xfrm>
            <a:prstGeom prst="rect">
              <a:avLst/>
            </a:prstGeom>
          </p:spPr>
          <p:txBody>
            <a:bodyPr wrap="square">
              <a:spAutoFit/>
            </a:bodyPr>
            <a:lstStyle/>
            <a:p>
              <a:pPr algn="ctr"/>
              <a:r>
                <a:rPr lang="en-US" sz="2400" b="1" dirty="0">
                  <a:latin typeface="Avenir Book" panose="02000503020000020003" pitchFamily="2" charset="0"/>
                </a:rPr>
                <a:t>48</a:t>
              </a:r>
            </a:p>
          </p:txBody>
        </p:sp>
        <p:sp>
          <p:nvSpPr>
            <p:cNvPr id="64" name="Rectangle 63">
              <a:extLst>
                <a:ext uri="{FF2B5EF4-FFF2-40B4-BE49-F238E27FC236}">
                  <a16:creationId xmlns:a16="http://schemas.microsoft.com/office/drawing/2014/main" id="{E41DE0E6-9AE2-36C1-E663-0FA58AF2FF27}"/>
                </a:ext>
              </a:extLst>
            </p:cNvPr>
            <p:cNvSpPr/>
            <p:nvPr/>
          </p:nvSpPr>
          <p:spPr>
            <a:xfrm>
              <a:off x="4506796" y="2656640"/>
              <a:ext cx="508847" cy="646331"/>
            </a:xfrm>
            <a:prstGeom prst="rect">
              <a:avLst/>
            </a:prstGeom>
          </p:spPr>
          <p:txBody>
            <a:bodyPr wrap="square">
              <a:spAutoFit/>
            </a:bodyPr>
            <a:lstStyle/>
            <a:p>
              <a:pPr algn="ctr"/>
              <a:r>
                <a:rPr lang="en-US" sz="3600" b="1" dirty="0">
                  <a:solidFill>
                    <a:srgbClr val="C00000"/>
                  </a:solidFill>
                  <a:latin typeface="Avenir Book" panose="02000503020000020003" pitchFamily="2" charset="0"/>
                </a:rPr>
                <a:t>H</a:t>
              </a:r>
            </a:p>
          </p:txBody>
        </p:sp>
      </p:grpSp>
      <p:sp>
        <p:nvSpPr>
          <p:cNvPr id="66" name="Title 1">
            <a:extLst>
              <a:ext uri="{FF2B5EF4-FFF2-40B4-BE49-F238E27FC236}">
                <a16:creationId xmlns:a16="http://schemas.microsoft.com/office/drawing/2014/main" id="{1ABBD3DF-6B3A-F3B7-B6A1-29D5052FE64F}"/>
              </a:ext>
            </a:extLst>
          </p:cNvPr>
          <p:cNvSpPr txBox="1">
            <a:spLocks/>
          </p:cNvSpPr>
          <p:nvPr/>
        </p:nvSpPr>
        <p:spPr>
          <a:xfrm>
            <a:off x="495301" y="5994645"/>
            <a:ext cx="8153399" cy="4616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lnSpc>
                <a:spcPct val="150000"/>
              </a:lnSpc>
              <a:spcBef>
                <a:spcPts val="2000"/>
              </a:spcBef>
            </a:pPr>
            <a:r>
              <a:rPr lang="en-US" sz="1600" dirty="0">
                <a:solidFill>
                  <a:srgbClr val="C00000"/>
                </a:solidFill>
                <a:latin typeface="Arial" panose="020B0604020202020204" pitchFamily="34" charset="0"/>
                <a:cs typeface="Arial" panose="020B0604020202020204" pitchFamily="34" charset="0"/>
              </a:rPr>
              <a:t>Hat</a:t>
            </a:r>
            <a:r>
              <a:rPr lang="en-US" sz="1600" dirty="0">
                <a:latin typeface="Arial" panose="020B0604020202020204" pitchFamily="34" charset="0"/>
                <a:cs typeface="Arial" panose="020B0604020202020204" pitchFamily="34" charset="0"/>
              </a:rPr>
              <a:t> and </a:t>
            </a:r>
            <a:r>
              <a:rPr lang="en-US" sz="1600" dirty="0">
                <a:solidFill>
                  <a:srgbClr val="C00000"/>
                </a:solidFill>
                <a:latin typeface="Arial" panose="020B0604020202020204" pitchFamily="34" charset="0"/>
                <a:cs typeface="Arial" panose="020B0604020202020204" pitchFamily="34" charset="0"/>
              </a:rPr>
              <a:t>hat</a:t>
            </a:r>
            <a:r>
              <a:rPr lang="en-US" sz="1600" dirty="0">
                <a:latin typeface="Arial" panose="020B0604020202020204" pitchFamily="34" charset="0"/>
                <a:cs typeface="Arial" panose="020B0604020202020204" pitchFamily="34" charset="0"/>
              </a:rPr>
              <a:t>. Identical concept but different byte values.</a:t>
            </a:r>
          </a:p>
        </p:txBody>
      </p:sp>
    </p:spTree>
    <p:extLst>
      <p:ext uri="{BB962C8B-B14F-4D97-AF65-F5344CB8AC3E}">
        <p14:creationId xmlns:p14="http://schemas.microsoft.com/office/powerpoint/2010/main" val="4206966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5C24BE4F-9FC3-3E69-1410-5FF176B4B154}"/>
              </a:ext>
            </a:extLst>
          </p:cNvPr>
          <p:cNvSpPr>
            <a:spLocks noGrp="1"/>
          </p:cNvSpPr>
          <p:nvPr>
            <p:ph idx="1"/>
          </p:nvPr>
        </p:nvSpPr>
        <p:spPr>
          <a:xfrm>
            <a:off x="346529" y="1600200"/>
            <a:ext cx="8490857" cy="4652963"/>
          </a:xfrm>
        </p:spPr>
        <p:txBody>
          <a:bodyPr>
            <a:normAutofit fontScale="92500"/>
          </a:bodyPr>
          <a:lstStyle/>
          <a:p>
            <a:r>
              <a:rPr lang="en-US" sz="2800" u="sng" dirty="0"/>
              <a:t>Problem set</a:t>
            </a:r>
            <a:r>
              <a:rPr lang="en-US" sz="2800" dirty="0"/>
              <a:t> within USMA D/Math: </a:t>
            </a:r>
          </a:p>
          <a:p>
            <a:pPr lvl="1">
              <a:buFont typeface="Courier New" panose="02070309020205020404" pitchFamily="49" charset="0"/>
              <a:buChar char="o"/>
            </a:pPr>
            <a:r>
              <a:rPr lang="en-US" sz="2400" dirty="0"/>
              <a:t>Existing research projects have a requirement to analyze unstructured text data </a:t>
            </a:r>
            <a:r>
              <a:rPr lang="en-US" sz="2400" dirty="0">
                <a:sym typeface="Wingdings" panose="05000000000000000000" pitchFamily="2" charset="2"/>
              </a:rPr>
              <a:t> </a:t>
            </a:r>
            <a:r>
              <a:rPr lang="en-US" sz="2400" dirty="0"/>
              <a:t>NLP knowledge</a:t>
            </a:r>
          </a:p>
          <a:p>
            <a:pPr lvl="1">
              <a:buFont typeface="Courier New" panose="02070309020205020404" pitchFamily="49" charset="0"/>
              <a:buChar char="o"/>
            </a:pPr>
            <a:r>
              <a:rPr lang="en-US" sz="2400" dirty="0"/>
              <a:t>All D/Math Faculty have experience with w/ structured data</a:t>
            </a:r>
          </a:p>
          <a:p>
            <a:pPr lvl="1">
              <a:buFont typeface="Courier New" panose="02070309020205020404" pitchFamily="49" charset="0"/>
              <a:buChar char="o"/>
            </a:pPr>
            <a:r>
              <a:rPr lang="en-US" sz="2400" dirty="0"/>
              <a:t>~5 members w/ NLP experience out of &gt; 90 faculty</a:t>
            </a:r>
          </a:p>
          <a:p>
            <a:pPr lvl="1">
              <a:buFont typeface="Courier New" panose="02070309020205020404" pitchFamily="49" charset="0"/>
              <a:buChar char="o"/>
            </a:pPr>
            <a:endParaRPr lang="en-US" sz="2400" dirty="0"/>
          </a:p>
          <a:p>
            <a:r>
              <a:rPr lang="en-US" sz="2800" u="sng" dirty="0"/>
              <a:t>Solution</a:t>
            </a:r>
            <a:r>
              <a:rPr lang="en-US" sz="2800" dirty="0"/>
              <a:t>: Combine local experience &amp; offer 5x interactive lectures w/ runnable code</a:t>
            </a:r>
          </a:p>
          <a:p>
            <a:endParaRPr lang="en-US" sz="2800" dirty="0"/>
          </a:p>
          <a:p>
            <a:r>
              <a:rPr lang="en-US" sz="2800" dirty="0"/>
              <a:t>I’m providing you the product we used </a:t>
            </a:r>
            <a:r>
              <a:rPr lang="en-US" sz="2800" dirty="0">
                <a:sym typeface="Wingdings" panose="05000000000000000000" pitchFamily="2" charset="2"/>
              </a:rPr>
              <a:t> tailor it for your purposes!</a:t>
            </a:r>
            <a:endParaRPr lang="en-US" sz="2800" dirty="0"/>
          </a:p>
        </p:txBody>
      </p:sp>
      <p:sp>
        <p:nvSpPr>
          <p:cNvPr id="10" name="Rectangle 2">
            <a:extLst>
              <a:ext uri="{FF2B5EF4-FFF2-40B4-BE49-F238E27FC236}">
                <a16:creationId xmlns:a16="http://schemas.microsoft.com/office/drawing/2014/main" id="{C21336ED-742C-8D80-34FF-6C2F2FFAD6F8}"/>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800" b="1" dirty="0">
                <a:solidFill>
                  <a:schemeClr val="bg1"/>
                </a:solidFill>
                <a:latin typeface="Arial" panose="020B0604020202020204" pitchFamily="34" charset="0"/>
                <a:cs typeface="Arial" panose="020B0604020202020204" pitchFamily="34" charset="0"/>
              </a:rPr>
              <a:t>Background</a:t>
            </a:r>
          </a:p>
        </p:txBody>
      </p:sp>
      <p:pic>
        <p:nvPicPr>
          <p:cNvPr id="8" name="Graphic 7">
            <a:extLst>
              <a:ext uri="{FF2B5EF4-FFF2-40B4-BE49-F238E27FC236}">
                <a16:creationId xmlns:a16="http://schemas.microsoft.com/office/drawing/2014/main" id="{31E7561B-2245-3B7E-E2D2-952B55187D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7418" y="1045236"/>
            <a:ext cx="2538638" cy="952788"/>
          </a:xfrm>
          <a:prstGeom prst="rect">
            <a:avLst/>
          </a:prstGeom>
        </p:spPr>
      </p:pic>
    </p:spTree>
    <p:extLst>
      <p:ext uri="{BB962C8B-B14F-4D97-AF65-F5344CB8AC3E}">
        <p14:creationId xmlns:p14="http://schemas.microsoft.com/office/powerpoint/2010/main" val="10876654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844AB7-0630-A1F7-2B18-3EAAA738F3DF}"/>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dirty="0">
                <a:solidFill>
                  <a:schemeClr val="bg1"/>
                </a:solidFill>
                <a:latin typeface="Arial" panose="020B0604020202020204" pitchFamily="34" charset="0"/>
                <a:cs typeface="Arial" panose="020B0604020202020204" pitchFamily="34" charset="0"/>
              </a:rPr>
              <a:t>Language Modeling</a:t>
            </a:r>
          </a:p>
        </p:txBody>
      </p:sp>
      <p:sp>
        <p:nvSpPr>
          <p:cNvPr id="55" name="TextBox 54">
            <a:extLst>
              <a:ext uri="{FF2B5EF4-FFF2-40B4-BE49-F238E27FC236}">
                <a16:creationId xmlns:a16="http://schemas.microsoft.com/office/drawing/2014/main" id="{85EEE57C-CE54-6F35-474D-E3B64D15B6F2}"/>
              </a:ext>
            </a:extLst>
          </p:cNvPr>
          <p:cNvSpPr txBox="1"/>
          <p:nvPr/>
        </p:nvSpPr>
        <p:spPr>
          <a:xfrm>
            <a:off x="3230169" y="6539984"/>
            <a:ext cx="2683662" cy="200055"/>
          </a:xfrm>
          <a:prstGeom prst="rect">
            <a:avLst/>
          </a:prstGeom>
          <a:noFill/>
        </p:spPr>
        <p:txBody>
          <a:bodyPr wrap="square">
            <a:spAutoFit/>
          </a:bodyPr>
          <a:lstStyle/>
          <a:p>
            <a:pPr algn="ctr"/>
            <a:r>
              <a:rPr lang="en-US" sz="700" dirty="0">
                <a:latin typeface="Arial" panose="020B0604020202020204" pitchFamily="34" charset="0"/>
                <a:cs typeface="Arial" panose="020B0604020202020204" pitchFamily="34" charset="0"/>
              </a:rPr>
              <a:t>Adapted from Chris Tanner’s CS287 Lecture Slides.</a:t>
            </a:r>
          </a:p>
        </p:txBody>
      </p:sp>
      <p:sp>
        <p:nvSpPr>
          <p:cNvPr id="4" name="Content Placeholder 2">
            <a:extLst>
              <a:ext uri="{FF2B5EF4-FFF2-40B4-BE49-F238E27FC236}">
                <a16:creationId xmlns:a16="http://schemas.microsoft.com/office/drawing/2014/main" id="{0168F139-05D1-81E6-E8FC-4978227C213C}"/>
              </a:ext>
            </a:extLst>
          </p:cNvPr>
          <p:cNvSpPr txBox="1">
            <a:spLocks/>
          </p:cNvSpPr>
          <p:nvPr/>
        </p:nvSpPr>
        <p:spPr>
          <a:xfrm>
            <a:off x="327991" y="1513884"/>
            <a:ext cx="8640417"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dirty="0">
                <a:latin typeface="Arial" panose="020B0604020202020204" pitchFamily="34" charset="0"/>
                <a:cs typeface="Arial" panose="020B0604020202020204" pitchFamily="34" charset="0"/>
              </a:rPr>
              <a:t>A </a:t>
            </a:r>
            <a:r>
              <a:rPr lang="en-US" sz="2000" dirty="0">
                <a:solidFill>
                  <a:srgbClr val="C00000"/>
                </a:solidFill>
                <a:latin typeface="Arial" panose="020B0604020202020204" pitchFamily="34" charset="0"/>
                <a:cs typeface="Arial" panose="020B0604020202020204" pitchFamily="34" charset="0"/>
              </a:rPr>
              <a:t>Language Model </a:t>
            </a:r>
            <a:r>
              <a:rPr lang="en-US" sz="2000" dirty="0">
                <a:latin typeface="Arial" panose="020B0604020202020204" pitchFamily="34" charset="0"/>
                <a:cs typeface="Arial" panose="020B0604020202020204" pitchFamily="34" charset="0"/>
              </a:rPr>
              <a:t>estimates the probability of any sequence of words</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2F716373-3262-3F95-14DF-A4AC4D85B74A}"/>
                  </a:ext>
                </a:extLst>
              </p:cNvPr>
              <p:cNvSpPr txBox="1">
                <a:spLocks/>
              </p:cNvSpPr>
              <p:nvPr/>
            </p:nvSpPr>
            <p:spPr>
              <a:xfrm>
                <a:off x="315843" y="2557353"/>
                <a:ext cx="8640417"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200" dirty="0">
                    <a:latin typeface="Arial" panose="020B0604020202020204" pitchFamily="34" charset="0"/>
                    <a:cs typeface="Arial" panose="020B0604020202020204" pitchFamily="34" charset="0"/>
                  </a:rPr>
                  <a:t>Let </a:t>
                </a:r>
                <a14:m>
                  <m:oMath xmlns:m="http://schemas.openxmlformats.org/officeDocument/2006/math">
                    <m:r>
                      <a:rPr lang="en-US" sz="2200" b="1" i="1" dirty="0" smtClean="0">
                        <a:latin typeface="Cambria Math" panose="02040503050406030204" pitchFamily="18" charset="0"/>
                      </a:rPr>
                      <m:t>𝑿</m:t>
                    </m:r>
                  </m:oMath>
                </a14:m>
                <a:r>
                  <a:rPr lang="en-US" sz="2200" dirty="0">
                    <a:latin typeface="Arial" panose="020B0604020202020204" pitchFamily="34" charset="0"/>
                    <a:cs typeface="Arial" panose="020B0604020202020204" pitchFamily="34" charset="0"/>
                  </a:rPr>
                  <a:t> = </a:t>
                </a:r>
                <a:r>
                  <a:rPr lang="en-US" sz="2200" dirty="0">
                    <a:solidFill>
                      <a:schemeClr val="accent5">
                        <a:lumMod val="75000"/>
                      </a:schemeClr>
                    </a:solidFill>
                    <a:latin typeface="Arial" panose="020B0604020202020204" pitchFamily="34" charset="0"/>
                    <a:cs typeface="Arial" panose="020B0604020202020204" pitchFamily="34" charset="0"/>
                  </a:rPr>
                  <a:t>“Jack was late for class”</a:t>
                </a:r>
              </a:p>
            </p:txBody>
          </p:sp>
        </mc:Choice>
        <mc:Fallback xmlns="">
          <p:sp>
            <p:nvSpPr>
              <p:cNvPr id="5" name="Content Placeholder 2">
                <a:extLst>
                  <a:ext uri="{FF2B5EF4-FFF2-40B4-BE49-F238E27FC236}">
                    <a16:creationId xmlns:a16="http://schemas.microsoft.com/office/drawing/2014/main" id="{2F716373-3262-3F95-14DF-A4AC4D85B74A}"/>
                  </a:ext>
                </a:extLst>
              </p:cNvPr>
              <p:cNvSpPr txBox="1">
                <a:spLocks noRot="1" noChangeAspect="1" noMove="1" noResize="1" noEditPoints="1" noAdjustHandles="1" noChangeArrowheads="1" noChangeShapeType="1" noTextEdit="1"/>
              </p:cNvSpPr>
              <p:nvPr/>
            </p:nvSpPr>
            <p:spPr>
              <a:xfrm>
                <a:off x="315843" y="2557353"/>
                <a:ext cx="8640417" cy="734091"/>
              </a:xfrm>
              <a:prstGeom prst="rect">
                <a:avLst/>
              </a:prstGeom>
              <a:blipFill>
                <a:blip r:embed="rId2"/>
                <a:stretch>
                  <a:fillRect t="-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6281EEE-ADEE-99DA-6522-C0E06EA5306B}"/>
                  </a:ext>
                </a:extLst>
              </p:cNvPr>
              <p:cNvSpPr txBox="1">
                <a:spLocks/>
              </p:cNvSpPr>
              <p:nvPr/>
            </p:nvSpPr>
            <p:spPr>
              <a:xfrm>
                <a:off x="315843" y="3600822"/>
                <a:ext cx="8640417"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200" b="0" i="0" dirty="0" smtClean="0">
                        <a:latin typeface="Cambria Math" panose="02040503050406030204" pitchFamily="18" charset="0"/>
                      </a:rPr>
                      <m:t>P</m:t>
                    </m:r>
                    <m:r>
                      <a:rPr lang="en-US" sz="2200" b="0" i="0" dirty="0" smtClean="0">
                        <a:latin typeface="Cambria Math" panose="02040503050406030204" pitchFamily="18" charset="0"/>
                      </a:rPr>
                      <m:t>(</m:t>
                    </m:r>
                    <m:r>
                      <a:rPr lang="en-US" sz="2200" b="1" i="1" dirty="0" smtClean="0">
                        <a:latin typeface="Cambria Math" panose="02040503050406030204" pitchFamily="18" charset="0"/>
                      </a:rPr>
                      <m:t>𝑿</m:t>
                    </m:r>
                    <m:r>
                      <a:rPr lang="en-US" sz="2200" b="1" i="1" dirty="0" smtClean="0">
                        <a:latin typeface="Cambria Math" panose="02040503050406030204" pitchFamily="18" charset="0"/>
                      </a:rPr>
                      <m:t>)</m:t>
                    </m:r>
                  </m:oMath>
                </a14:m>
                <a:r>
                  <a:rPr lang="en-US" sz="2200" dirty="0">
                    <a:latin typeface="Arial" panose="020B0604020202020204" pitchFamily="34" charset="0"/>
                    <a:cs typeface="Arial" panose="020B0604020202020204" pitchFamily="34" charset="0"/>
                  </a:rPr>
                  <a:t> = </a:t>
                </a:r>
                <a14:m>
                  <m:oMath xmlns:m="http://schemas.openxmlformats.org/officeDocument/2006/math">
                    <m:r>
                      <a:rPr lang="en-US" sz="2200" i="1" dirty="0" smtClean="0">
                        <a:latin typeface="Cambria Math" panose="02040503050406030204" pitchFamily="18" charset="0"/>
                      </a:rPr>
                      <m:t>𝑃</m:t>
                    </m:r>
                  </m:oMath>
                </a14:m>
                <a:r>
                  <a:rPr lang="en-US" sz="2200" dirty="0">
                    <a:latin typeface="Arial" panose="020B0604020202020204" pitchFamily="34" charset="0"/>
                    <a:cs typeface="Arial" panose="020B0604020202020204" pitchFamily="34" charset="0"/>
                  </a:rPr>
                  <a:t>(</a:t>
                </a:r>
                <a:r>
                  <a:rPr lang="en-US" sz="2200" dirty="0">
                    <a:solidFill>
                      <a:schemeClr val="accent5">
                        <a:lumMod val="75000"/>
                      </a:schemeClr>
                    </a:solidFill>
                    <a:latin typeface="Arial" panose="020B0604020202020204" pitchFamily="34" charset="0"/>
                    <a:cs typeface="Arial" panose="020B0604020202020204" pitchFamily="34" charset="0"/>
                  </a:rPr>
                  <a:t>“Jack was late for class”</a:t>
                </a:r>
                <a:r>
                  <a:rPr lang="en-US" sz="2200" dirty="0">
                    <a:latin typeface="Arial" panose="020B0604020202020204" pitchFamily="34" charset="0"/>
                    <a:cs typeface="Arial" panose="020B0604020202020204" pitchFamily="34" charset="0"/>
                  </a:rPr>
                  <a:t>) = </a:t>
                </a:r>
                <a14:m>
                  <m:oMath xmlns:m="http://schemas.openxmlformats.org/officeDocument/2006/math">
                    <m:r>
                      <a:rPr lang="en-US" sz="2400" i="1">
                        <a:latin typeface="Cambria Math" panose="02040503050406030204" pitchFamily="18" charset="0"/>
                      </a:rPr>
                      <m:t>2.</m:t>
                    </m:r>
                    <m:r>
                      <a:rPr lang="en-US" sz="2400" b="0" i="1" smtClean="0">
                        <a:latin typeface="Cambria Math" panose="02040503050406030204" pitchFamily="18" charset="0"/>
                      </a:rPr>
                      <m:t>3 </m:t>
                    </m:r>
                    <m:r>
                      <a:rPr lang="en-US" sz="2400" i="1">
                        <a:latin typeface="Cambria Math" panose="02040503050406030204" pitchFamily="18" charset="0"/>
                      </a:rPr>
                      <m:t>𝑥</m:t>
                    </m:r>
                    <m:r>
                      <a:rPr lang="en-US" sz="2400" b="0" i="1" smtClean="0">
                        <a:latin typeface="Cambria Math" panose="02040503050406030204" pitchFamily="18" charset="0"/>
                      </a:rPr>
                      <m:t> </m:t>
                    </m:r>
                    <m:sSup>
                      <m:sSupPr>
                        <m:ctrlPr>
                          <a:rPr lang="en-US" sz="2400" i="1" smtClean="0">
                            <a:latin typeface="Cambria Math" panose="02040503050406030204" pitchFamily="18" charset="0"/>
                          </a:rPr>
                        </m:ctrlPr>
                      </m:sSupPr>
                      <m:e>
                        <m:r>
                          <a:rPr lang="en-US" sz="2400" i="1">
                            <a:latin typeface="Cambria Math" panose="02040503050406030204" pitchFamily="18" charset="0"/>
                          </a:rPr>
                          <m:t>10</m:t>
                        </m:r>
                      </m:e>
                      <m:sup>
                        <m:r>
                          <a:rPr lang="en-US" sz="2400" i="1">
                            <a:latin typeface="Cambria Math" panose="02040503050406030204" pitchFamily="18" charset="0"/>
                          </a:rPr>
                          <m:t>−1</m:t>
                        </m:r>
                        <m:r>
                          <a:rPr lang="en-US" sz="2400" b="0" i="1" smtClean="0">
                            <a:latin typeface="Cambria Math" panose="02040503050406030204" pitchFamily="18" charset="0"/>
                          </a:rPr>
                          <m:t>4</m:t>
                        </m:r>
                      </m:sup>
                    </m:sSup>
                  </m:oMath>
                </a14:m>
                <a:endParaRPr lang="en-US" sz="2200" dirty="0">
                  <a:latin typeface="Arial" panose="020B0604020202020204" pitchFamily="34" charset="0"/>
                  <a:cs typeface="Arial" panose="020B0604020202020204" pitchFamily="34" charset="0"/>
                </a:endParaRPr>
              </a:p>
            </p:txBody>
          </p:sp>
        </mc:Choice>
        <mc:Fallback xmlns="">
          <p:sp>
            <p:nvSpPr>
              <p:cNvPr id="6" name="Content Placeholder 2">
                <a:extLst>
                  <a:ext uri="{FF2B5EF4-FFF2-40B4-BE49-F238E27FC236}">
                    <a16:creationId xmlns:a16="http://schemas.microsoft.com/office/drawing/2014/main" id="{36281EEE-ADEE-99DA-6522-C0E06EA5306B}"/>
                  </a:ext>
                </a:extLst>
              </p:cNvPr>
              <p:cNvSpPr txBox="1">
                <a:spLocks noRot="1" noChangeAspect="1" noMove="1" noResize="1" noEditPoints="1" noAdjustHandles="1" noChangeArrowheads="1" noChangeShapeType="1" noTextEdit="1"/>
              </p:cNvSpPr>
              <p:nvPr/>
            </p:nvSpPr>
            <p:spPr>
              <a:xfrm>
                <a:off x="315843" y="3600822"/>
                <a:ext cx="8640417" cy="7340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CE17596E-BB77-4FCA-4BC0-74FD84306A74}"/>
                  </a:ext>
                </a:extLst>
              </p:cNvPr>
              <p:cNvSpPr txBox="1">
                <a:spLocks/>
              </p:cNvSpPr>
              <p:nvPr/>
            </p:nvSpPr>
            <p:spPr>
              <a:xfrm>
                <a:off x="3692940" y="2834695"/>
                <a:ext cx="53584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7" name="Content Placeholder 2">
                <a:extLst>
                  <a:ext uri="{FF2B5EF4-FFF2-40B4-BE49-F238E27FC236}">
                    <a16:creationId xmlns:a16="http://schemas.microsoft.com/office/drawing/2014/main" id="{CE17596E-BB77-4FCA-4BC0-74FD84306A74}"/>
                  </a:ext>
                </a:extLst>
              </p:cNvPr>
              <p:cNvSpPr txBox="1">
                <a:spLocks noRot="1" noChangeAspect="1" noMove="1" noResize="1" noEditPoints="1" noAdjustHandles="1" noChangeArrowheads="1" noChangeShapeType="1" noTextEdit="1"/>
              </p:cNvSpPr>
              <p:nvPr/>
            </p:nvSpPr>
            <p:spPr>
              <a:xfrm>
                <a:off x="3692940" y="2834695"/>
                <a:ext cx="535842" cy="4696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A2A676C-7B5B-6434-3DB2-3C47BA13EEE1}"/>
                  </a:ext>
                </a:extLst>
              </p:cNvPr>
              <p:cNvSpPr txBox="1">
                <a:spLocks/>
              </p:cNvSpPr>
              <p:nvPr/>
            </p:nvSpPr>
            <p:spPr>
              <a:xfrm>
                <a:off x="4289842" y="2819162"/>
                <a:ext cx="53584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8" name="Content Placeholder 2">
                <a:extLst>
                  <a:ext uri="{FF2B5EF4-FFF2-40B4-BE49-F238E27FC236}">
                    <a16:creationId xmlns:a16="http://schemas.microsoft.com/office/drawing/2014/main" id="{5A2A676C-7B5B-6434-3DB2-3C47BA13EEE1}"/>
                  </a:ext>
                </a:extLst>
              </p:cNvPr>
              <p:cNvSpPr txBox="1">
                <a:spLocks noRot="1" noChangeAspect="1" noMove="1" noResize="1" noEditPoints="1" noAdjustHandles="1" noChangeArrowheads="1" noChangeShapeType="1" noTextEdit="1"/>
              </p:cNvSpPr>
              <p:nvPr/>
            </p:nvSpPr>
            <p:spPr>
              <a:xfrm>
                <a:off x="4289842" y="2819162"/>
                <a:ext cx="535842" cy="4696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C3FBED4A-6FE7-633C-5401-C790B580C7E1}"/>
                  </a:ext>
                </a:extLst>
              </p:cNvPr>
              <p:cNvSpPr txBox="1">
                <a:spLocks/>
              </p:cNvSpPr>
              <p:nvPr/>
            </p:nvSpPr>
            <p:spPr>
              <a:xfrm>
                <a:off x="4886743" y="2821995"/>
                <a:ext cx="53584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9" name="Content Placeholder 2">
                <a:extLst>
                  <a:ext uri="{FF2B5EF4-FFF2-40B4-BE49-F238E27FC236}">
                    <a16:creationId xmlns:a16="http://schemas.microsoft.com/office/drawing/2014/main" id="{C3FBED4A-6FE7-633C-5401-C790B580C7E1}"/>
                  </a:ext>
                </a:extLst>
              </p:cNvPr>
              <p:cNvSpPr txBox="1">
                <a:spLocks noRot="1" noChangeAspect="1" noMove="1" noResize="1" noEditPoints="1" noAdjustHandles="1" noChangeArrowheads="1" noChangeShapeType="1" noTextEdit="1"/>
              </p:cNvSpPr>
              <p:nvPr/>
            </p:nvSpPr>
            <p:spPr>
              <a:xfrm>
                <a:off x="4886743" y="2821995"/>
                <a:ext cx="535842" cy="46967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0FBE6D8F-EAA6-53BC-7C35-3B832827DE81}"/>
                  </a:ext>
                </a:extLst>
              </p:cNvPr>
              <p:cNvSpPr txBox="1">
                <a:spLocks/>
              </p:cNvSpPr>
              <p:nvPr/>
            </p:nvSpPr>
            <p:spPr>
              <a:xfrm>
                <a:off x="5464591" y="2820968"/>
                <a:ext cx="53584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0" name="Content Placeholder 2">
                <a:extLst>
                  <a:ext uri="{FF2B5EF4-FFF2-40B4-BE49-F238E27FC236}">
                    <a16:creationId xmlns:a16="http://schemas.microsoft.com/office/drawing/2014/main" id="{0FBE6D8F-EAA6-53BC-7C35-3B832827DE81}"/>
                  </a:ext>
                </a:extLst>
              </p:cNvPr>
              <p:cNvSpPr txBox="1">
                <a:spLocks noRot="1" noChangeAspect="1" noMove="1" noResize="1" noEditPoints="1" noAdjustHandles="1" noChangeArrowheads="1" noChangeShapeType="1" noTextEdit="1"/>
              </p:cNvSpPr>
              <p:nvPr/>
            </p:nvSpPr>
            <p:spPr>
              <a:xfrm>
                <a:off x="5464591" y="2820968"/>
                <a:ext cx="535842" cy="46967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F57E456-D75F-4996-C20C-25CF77FEB036}"/>
                  </a:ext>
                </a:extLst>
              </p:cNvPr>
              <p:cNvSpPr txBox="1">
                <a:spLocks/>
              </p:cNvSpPr>
              <p:nvPr/>
            </p:nvSpPr>
            <p:spPr>
              <a:xfrm>
                <a:off x="6086893" y="2829485"/>
                <a:ext cx="53584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1" name="Content Placeholder 2">
                <a:extLst>
                  <a:ext uri="{FF2B5EF4-FFF2-40B4-BE49-F238E27FC236}">
                    <a16:creationId xmlns:a16="http://schemas.microsoft.com/office/drawing/2014/main" id="{8F57E456-D75F-4996-C20C-25CF77FEB036}"/>
                  </a:ext>
                </a:extLst>
              </p:cNvPr>
              <p:cNvSpPr txBox="1">
                <a:spLocks noRot="1" noChangeAspect="1" noMove="1" noResize="1" noEditPoints="1" noAdjustHandles="1" noChangeArrowheads="1" noChangeShapeType="1" noTextEdit="1"/>
              </p:cNvSpPr>
              <p:nvPr/>
            </p:nvSpPr>
            <p:spPr>
              <a:xfrm>
                <a:off x="6086893" y="2829485"/>
                <a:ext cx="535842" cy="46967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1197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844AB7-0630-A1F7-2B18-3EAAA738F3DF}"/>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dirty="0">
                <a:solidFill>
                  <a:schemeClr val="bg1"/>
                </a:solidFill>
                <a:latin typeface="Arial" panose="020B0604020202020204" pitchFamily="34" charset="0"/>
                <a:cs typeface="Arial" panose="020B0604020202020204" pitchFamily="34" charset="0"/>
              </a:rPr>
              <a:t>Language Modeling</a:t>
            </a:r>
          </a:p>
        </p:txBody>
      </p:sp>
      <p:sp>
        <p:nvSpPr>
          <p:cNvPr id="55" name="TextBox 54">
            <a:extLst>
              <a:ext uri="{FF2B5EF4-FFF2-40B4-BE49-F238E27FC236}">
                <a16:creationId xmlns:a16="http://schemas.microsoft.com/office/drawing/2014/main" id="{85EEE57C-CE54-6F35-474D-E3B64D15B6F2}"/>
              </a:ext>
            </a:extLst>
          </p:cNvPr>
          <p:cNvSpPr txBox="1"/>
          <p:nvPr/>
        </p:nvSpPr>
        <p:spPr>
          <a:xfrm>
            <a:off x="3230169" y="6539984"/>
            <a:ext cx="2683662" cy="200055"/>
          </a:xfrm>
          <a:prstGeom prst="rect">
            <a:avLst/>
          </a:prstGeom>
          <a:noFill/>
        </p:spPr>
        <p:txBody>
          <a:bodyPr wrap="square">
            <a:spAutoFit/>
          </a:bodyPr>
          <a:lstStyle/>
          <a:p>
            <a:pPr algn="ctr"/>
            <a:r>
              <a:rPr lang="en-US" sz="700" dirty="0">
                <a:latin typeface="Arial" panose="020B0604020202020204" pitchFamily="34" charset="0"/>
                <a:cs typeface="Arial" panose="020B0604020202020204" pitchFamily="34" charset="0"/>
              </a:rPr>
              <a:t>Adapted from Chris Tanner’s CS287 Lecture Slides.</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6975EC21-27E7-7803-848E-0A7896E8CEDC}"/>
                  </a:ext>
                </a:extLst>
              </p:cNvPr>
              <p:cNvSpPr txBox="1">
                <a:spLocks/>
              </p:cNvSpPr>
              <p:nvPr/>
            </p:nvSpPr>
            <p:spPr>
              <a:xfrm>
                <a:off x="108674" y="1240451"/>
                <a:ext cx="7405309" cy="848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chemeClr val="accent5">
                        <a:lumMod val="75000"/>
                      </a:schemeClr>
                    </a:solidFill>
                    <a:latin typeface="Avenir Light" panose="020B0402020203020204" pitchFamily="34" charset="77"/>
                  </a:rPr>
                  <a:t>Scenario</a:t>
                </a:r>
                <a:r>
                  <a:rPr lang="en-US" sz="2000" dirty="0">
                    <a:latin typeface="Avenir Light" panose="020B0402020203020204" pitchFamily="34" charset="77"/>
                  </a:rPr>
                  <a:t>: assume we have a finite vocabulary</a:t>
                </a:r>
                <a:r>
                  <a:rPr lang="en-US" sz="2000" dirty="0"/>
                  <a:t> </a:t>
                </a:r>
                <a14:m>
                  <m:oMath xmlns:m="http://schemas.openxmlformats.org/officeDocument/2006/math">
                    <m:r>
                      <a:rPr lang="en-US" sz="2000" b="0" i="1" smtClean="0">
                        <a:latin typeface="Cambria Math" panose="02040503050406030204" pitchFamily="18" charset="0"/>
                      </a:rPr>
                      <m:t>𝑉</m:t>
                    </m:r>
                  </m:oMath>
                </a14:m>
                <a:r>
                  <a:rPr lang="en-US" sz="2000" dirty="0">
                    <a:latin typeface="Avenir Light" panose="020B0402020203020204" pitchFamily="34" charset="77"/>
                  </a:rPr>
                  <a:t>  </a:t>
                </a:r>
              </a:p>
            </p:txBody>
          </p:sp>
        </mc:Choice>
        <mc:Fallback xmlns="">
          <p:sp>
            <p:nvSpPr>
              <p:cNvPr id="2" name="Content Placeholder 2">
                <a:extLst>
                  <a:ext uri="{FF2B5EF4-FFF2-40B4-BE49-F238E27FC236}">
                    <a16:creationId xmlns:a16="http://schemas.microsoft.com/office/drawing/2014/main" id="{6975EC21-27E7-7803-848E-0A7896E8CEDC}"/>
                  </a:ext>
                </a:extLst>
              </p:cNvPr>
              <p:cNvSpPr txBox="1">
                <a:spLocks noRot="1" noChangeAspect="1" noMove="1" noResize="1" noEditPoints="1" noAdjustHandles="1" noChangeArrowheads="1" noChangeShapeType="1" noTextEdit="1"/>
              </p:cNvSpPr>
              <p:nvPr/>
            </p:nvSpPr>
            <p:spPr>
              <a:xfrm>
                <a:off x="108674" y="1240451"/>
                <a:ext cx="7405309" cy="848538"/>
              </a:xfrm>
              <a:prstGeom prst="rect">
                <a:avLst/>
              </a:prstGeom>
              <a:blipFill>
                <a:blip r:embed="rId2"/>
                <a:stretch>
                  <a:fillRect l="-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A8B582C7-20B4-3CD1-A7E8-A84094A8E3EE}"/>
                  </a:ext>
                </a:extLst>
              </p:cNvPr>
              <p:cNvSpPr txBox="1">
                <a:spLocks/>
              </p:cNvSpPr>
              <p:nvPr/>
            </p:nvSpPr>
            <p:spPr>
              <a:xfrm>
                <a:off x="108674" y="1986613"/>
                <a:ext cx="8770283" cy="21302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 xmlns:m="http://schemas.openxmlformats.org/officeDocument/2006/math">
                    <m:r>
                      <a:rPr lang="en-US" sz="2000" i="1" smtClean="0">
                        <a:latin typeface="Cambria Math" panose="02040503050406030204" pitchFamily="18" charset="0"/>
                      </a:rPr>
                      <m:t>𝑉</m:t>
                    </m:r>
                    <m:r>
                      <a:rPr lang="en-US" sz="2000" b="0" i="1" baseline="30000" smtClean="0">
                        <a:latin typeface="Cambria Math" panose="02040503050406030204" pitchFamily="18" charset="0"/>
                      </a:rPr>
                      <m:t>∗</m:t>
                    </m:r>
                    <m:r>
                      <a:rPr lang="en-US" sz="2000" i="1">
                        <a:latin typeface="Cambria Math" panose="02040503050406030204" pitchFamily="18" charset="0"/>
                      </a:rPr>
                      <m:t> </m:t>
                    </m:r>
                  </m:oMath>
                </a14:m>
                <a:r>
                  <a:rPr lang="en-US" sz="2000" dirty="0">
                    <a:latin typeface="Avenir Light" panose="020B0402020203020204" pitchFamily="34" charset="77"/>
                  </a:rPr>
                  <a:t>represents the </a:t>
                </a:r>
                <a:r>
                  <a:rPr lang="en-US" sz="2000" b="1" dirty="0">
                    <a:latin typeface="Avenir Light" panose="020B0402020203020204" pitchFamily="34" charset="77"/>
                  </a:rPr>
                  <a:t>infinite set </a:t>
                </a:r>
                <a:r>
                  <a:rPr lang="en-US" sz="2000" dirty="0">
                    <a:latin typeface="Avenir Light" panose="020B0402020203020204" pitchFamily="34" charset="77"/>
                  </a:rPr>
                  <a:t>of strings/sentences that we could construct</a:t>
                </a:r>
              </a:p>
              <a:p>
                <a:pPr marL="0" indent="0">
                  <a:lnSpc>
                    <a:spcPct val="120000"/>
                  </a:lnSpc>
                  <a:buNone/>
                </a:pPr>
                <a:r>
                  <a:rPr lang="en-US" sz="2000" dirty="0">
                    <a:latin typeface="Avenir Light" panose="020B0402020203020204" pitchFamily="34" charset="77"/>
                  </a:rPr>
                  <a:t>e.g., </a:t>
                </a:r>
                <a14:m>
                  <m:oMath xmlns:m="http://schemas.openxmlformats.org/officeDocument/2006/math">
                    <m:r>
                      <a:rPr lang="en-US" sz="2000" i="1">
                        <a:latin typeface="Cambria Math" panose="02040503050406030204" pitchFamily="18" charset="0"/>
                      </a:rPr>
                      <m:t>𝑉</m:t>
                    </m:r>
                    <m:r>
                      <a:rPr lang="en-US" sz="2000" i="1" baseline="30000">
                        <a:latin typeface="Cambria Math" panose="02040503050406030204" pitchFamily="18" charset="0"/>
                      </a:rPr>
                      <m:t>∗</m:t>
                    </m:r>
                  </m:oMath>
                </a14:m>
                <a:r>
                  <a:rPr lang="en-US" sz="2000" dirty="0">
                    <a:latin typeface="Avenir Light" panose="020B0402020203020204" pitchFamily="34" charset="77"/>
                  </a:rPr>
                  <a:t>= {a, a dog, a frog, dog a, dog dog, frog dog, frog a dog, …}</a:t>
                </a:r>
              </a:p>
            </p:txBody>
          </p:sp>
        </mc:Choice>
        <mc:Fallback xmlns="">
          <p:sp>
            <p:nvSpPr>
              <p:cNvPr id="12" name="Content Placeholder 2">
                <a:extLst>
                  <a:ext uri="{FF2B5EF4-FFF2-40B4-BE49-F238E27FC236}">
                    <a16:creationId xmlns:a16="http://schemas.microsoft.com/office/drawing/2014/main" id="{A8B582C7-20B4-3CD1-A7E8-A84094A8E3EE}"/>
                  </a:ext>
                </a:extLst>
              </p:cNvPr>
              <p:cNvSpPr txBox="1">
                <a:spLocks noRot="1" noChangeAspect="1" noMove="1" noResize="1" noEditPoints="1" noAdjustHandles="1" noChangeArrowheads="1" noChangeShapeType="1" noTextEdit="1"/>
              </p:cNvSpPr>
              <p:nvPr/>
            </p:nvSpPr>
            <p:spPr>
              <a:xfrm>
                <a:off x="108674" y="1986613"/>
                <a:ext cx="8770283" cy="2130288"/>
              </a:xfrm>
              <a:prstGeom prst="rect">
                <a:avLst/>
              </a:prstGeom>
              <a:blipFill>
                <a:blip r:embed="rId3"/>
                <a:stretch>
                  <a:fillRect l="-7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9D86CBCF-009D-5C6A-352C-FC6908B9B58F}"/>
                  </a:ext>
                </a:extLst>
              </p:cNvPr>
              <p:cNvSpPr txBox="1">
                <a:spLocks/>
              </p:cNvSpPr>
              <p:nvPr/>
            </p:nvSpPr>
            <p:spPr>
              <a:xfrm>
                <a:off x="108673" y="3080175"/>
                <a:ext cx="7405309" cy="848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chemeClr val="accent5">
                        <a:lumMod val="75000"/>
                      </a:schemeClr>
                    </a:solidFill>
                    <a:latin typeface="Avenir Light" panose="020B0402020203020204" pitchFamily="34" charset="77"/>
                  </a:rPr>
                  <a:t>Data</a:t>
                </a:r>
                <a:r>
                  <a:rPr lang="en-US" sz="2000" dirty="0">
                    <a:latin typeface="Avenir Light" panose="020B0402020203020204" pitchFamily="34" charset="77"/>
                  </a:rPr>
                  <a:t>: we have a training set of sentences </a:t>
                </a:r>
                <a14:m>
                  <m:oMath xmlns:m="http://schemas.openxmlformats.org/officeDocument/2006/math">
                    <m:r>
                      <m:rPr>
                        <m:sty m:val="p"/>
                      </m:rPr>
                      <a:rPr lang="en-US" sz="2000" b="0" i="0" smtClean="0">
                        <a:latin typeface="Cambria Math" panose="02040503050406030204" pitchFamily="18" charset="0"/>
                      </a:rPr>
                      <m:t>x</m:t>
                    </m:r>
                    <m:r>
                      <a:rPr lang="en-US" sz="2000" b="0" i="1" smtClean="0">
                        <a:latin typeface="Cambria Math" panose="02040503050406030204" pitchFamily="18" charset="0"/>
                      </a:rPr>
                      <m:t>∈</m:t>
                    </m:r>
                    <m:r>
                      <a:rPr lang="en-US" sz="2000" i="1">
                        <a:latin typeface="Cambria Math" panose="02040503050406030204" pitchFamily="18" charset="0"/>
                      </a:rPr>
                      <m:t>𝑉</m:t>
                    </m:r>
                    <m:r>
                      <a:rPr lang="en-US" sz="2000" i="1" baseline="30000">
                        <a:latin typeface="Cambria Math" panose="02040503050406030204" pitchFamily="18" charset="0"/>
                      </a:rPr>
                      <m:t>∗</m:t>
                    </m:r>
                  </m:oMath>
                </a14:m>
                <a:endParaRPr lang="en-US" sz="2000" dirty="0">
                  <a:latin typeface="Avenir Light" panose="020B0402020203020204" pitchFamily="34" charset="77"/>
                </a:endParaRPr>
              </a:p>
            </p:txBody>
          </p:sp>
        </mc:Choice>
        <mc:Fallback xmlns="">
          <p:sp>
            <p:nvSpPr>
              <p:cNvPr id="13" name="Content Placeholder 2">
                <a:extLst>
                  <a:ext uri="{FF2B5EF4-FFF2-40B4-BE49-F238E27FC236}">
                    <a16:creationId xmlns:a16="http://schemas.microsoft.com/office/drawing/2014/main" id="{9D86CBCF-009D-5C6A-352C-FC6908B9B58F}"/>
                  </a:ext>
                </a:extLst>
              </p:cNvPr>
              <p:cNvSpPr txBox="1">
                <a:spLocks noRot="1" noChangeAspect="1" noMove="1" noResize="1" noEditPoints="1" noAdjustHandles="1" noChangeArrowheads="1" noChangeShapeType="1" noTextEdit="1"/>
              </p:cNvSpPr>
              <p:nvPr/>
            </p:nvSpPr>
            <p:spPr>
              <a:xfrm>
                <a:off x="108673" y="3080175"/>
                <a:ext cx="7405309" cy="848538"/>
              </a:xfrm>
              <a:prstGeom prst="rect">
                <a:avLst/>
              </a:prstGeom>
              <a:blipFill>
                <a:blip r:embed="rId4"/>
                <a:stretch>
                  <a:fillRect l="-905"/>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3DA3865-2AC6-A9C1-206C-2043D6F818DD}"/>
              </a:ext>
            </a:extLst>
          </p:cNvPr>
          <p:cNvSpPr txBox="1">
            <a:spLocks/>
          </p:cNvSpPr>
          <p:nvPr/>
        </p:nvSpPr>
        <p:spPr>
          <a:xfrm>
            <a:off x="108673" y="3734201"/>
            <a:ext cx="7405309" cy="848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chemeClr val="accent5">
                    <a:lumMod val="75000"/>
                  </a:schemeClr>
                </a:solidFill>
                <a:latin typeface="Avenir Light" panose="020B0402020203020204" pitchFamily="34" charset="77"/>
              </a:rPr>
              <a:t>Problem</a:t>
            </a:r>
            <a:r>
              <a:rPr lang="en-US" sz="2000" dirty="0">
                <a:latin typeface="Avenir Light" panose="020B0402020203020204" pitchFamily="34" charset="77"/>
              </a:rPr>
              <a:t>: estimate a probability distribution:</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88F58A7-E0AB-623D-745F-37BED05BAC26}"/>
                  </a:ext>
                </a:extLst>
              </p:cNvPr>
              <p:cNvSpPr/>
              <p:nvPr/>
            </p:nvSpPr>
            <p:spPr>
              <a:xfrm>
                <a:off x="3374810" y="4356172"/>
                <a:ext cx="3340208" cy="3992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𝑡h𝑒</m:t>
                          </m:r>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−2</m:t>
                          </m:r>
                        </m:sup>
                      </m:sSup>
                    </m:oMath>
                  </m:oMathPara>
                </a14:m>
                <a:endParaRPr lang="en-US" sz="2000" baseline="30000" dirty="0">
                  <a:latin typeface="Avenir Book" panose="02000503020000020003" pitchFamily="2" charset="0"/>
                </a:endParaRPr>
              </a:p>
            </p:txBody>
          </p:sp>
        </mc:Choice>
        <mc:Fallback xmlns="">
          <p:sp>
            <p:nvSpPr>
              <p:cNvPr id="15" name="Rectangle 14">
                <a:extLst>
                  <a:ext uri="{FF2B5EF4-FFF2-40B4-BE49-F238E27FC236}">
                    <a16:creationId xmlns:a16="http://schemas.microsoft.com/office/drawing/2014/main" id="{688F58A7-E0AB-623D-745F-37BED05BAC26}"/>
                  </a:ext>
                </a:extLst>
              </p:cNvPr>
              <p:cNvSpPr>
                <a:spLocks noRot="1" noChangeAspect="1" noMove="1" noResize="1" noEditPoints="1" noAdjustHandles="1" noChangeArrowheads="1" noChangeShapeType="1" noTextEdit="1"/>
              </p:cNvSpPr>
              <p:nvPr/>
            </p:nvSpPr>
            <p:spPr>
              <a:xfrm>
                <a:off x="3374810" y="4356172"/>
                <a:ext cx="3340208" cy="399212"/>
              </a:xfrm>
              <a:prstGeom prst="rect">
                <a:avLst/>
              </a:prstGeom>
              <a:blipFill>
                <a:blip r:embed="rId5"/>
                <a:stretch>
                  <a:fillRect b="-1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D949C3F-9EEB-5F38-78B2-B3ECF6B4F783}"/>
                  </a:ext>
                </a:extLst>
              </p:cNvPr>
              <p:cNvSpPr/>
              <p:nvPr/>
            </p:nvSpPr>
            <p:spPr>
              <a:xfrm>
                <a:off x="3967370" y="5363791"/>
                <a:ext cx="4738176" cy="3992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𝑤𝑎𝑡𝑒𝑟𝑓𝑎𝑙𝑙</m:t>
                          </m:r>
                          <m:r>
                            <a:rPr lang="en-US" sz="2000" b="0" i="1" smtClean="0">
                              <a:latin typeface="Cambria Math" panose="02040503050406030204" pitchFamily="18" charset="0"/>
                            </a:rPr>
                            <m:t>,</m:t>
                          </m:r>
                          <m:r>
                            <a:rPr lang="en-US" sz="2000" b="0" i="1" smtClean="0">
                              <a:latin typeface="Cambria Math" panose="02040503050406030204" pitchFamily="18" charset="0"/>
                            </a:rPr>
                            <m:t>𝑡h𝑒</m:t>
                          </m:r>
                          <m:r>
                            <a:rPr lang="en-US" sz="2000" b="0" i="1" smtClean="0">
                              <a:latin typeface="Cambria Math" panose="02040503050406030204" pitchFamily="18" charset="0"/>
                            </a:rPr>
                            <m:t>,</m:t>
                          </m:r>
                          <m:r>
                            <a:rPr lang="en-US" sz="2000" b="0" i="1" smtClean="0">
                              <a:latin typeface="Cambria Math" panose="02040503050406030204" pitchFamily="18" charset="0"/>
                            </a:rPr>
                            <m:t>𝑖𝑐𝑒𝑐𝑟𝑒𝑎𝑚</m:t>
                          </m:r>
                        </m:e>
                      </m:d>
                      <m:r>
                        <a:rPr lang="en-US" sz="2000" b="0" i="1" smtClean="0">
                          <a:latin typeface="Cambria Math" panose="02040503050406030204" pitchFamily="18" charset="0"/>
                        </a:rPr>
                        <m:t>=3.2</m:t>
                      </m:r>
                      <m:r>
                        <a:rPr lang="en-US" sz="2000" b="0" i="1" smtClean="0">
                          <a:latin typeface="Cambria Math" panose="02040503050406030204" pitchFamily="18" charset="0"/>
                        </a:rPr>
                        <m:t>𝑥</m:t>
                      </m:r>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m:t>
                          </m:r>
                          <m:r>
                            <a:rPr lang="en-US" sz="2000" b="0" i="1" smtClean="0">
                              <a:latin typeface="Cambria Math" panose="02040503050406030204" pitchFamily="18" charset="0"/>
                            </a:rPr>
                            <m:t>18</m:t>
                          </m:r>
                        </m:sup>
                      </m:sSup>
                    </m:oMath>
                  </m:oMathPara>
                </a14:m>
                <a:endParaRPr lang="en-US" sz="2000" baseline="30000" dirty="0">
                  <a:latin typeface="Avenir Book" panose="02000503020000020003" pitchFamily="2" charset="0"/>
                </a:endParaRPr>
              </a:p>
            </p:txBody>
          </p:sp>
        </mc:Choice>
        <mc:Fallback xmlns="">
          <p:sp>
            <p:nvSpPr>
              <p:cNvPr id="16" name="Rectangle 15">
                <a:extLst>
                  <a:ext uri="{FF2B5EF4-FFF2-40B4-BE49-F238E27FC236}">
                    <a16:creationId xmlns:a16="http://schemas.microsoft.com/office/drawing/2014/main" id="{AD949C3F-9EEB-5F38-78B2-B3ECF6B4F783}"/>
                  </a:ext>
                </a:extLst>
              </p:cNvPr>
              <p:cNvSpPr>
                <a:spLocks noRot="1" noChangeAspect="1" noMove="1" noResize="1" noEditPoints="1" noAdjustHandles="1" noChangeArrowheads="1" noChangeShapeType="1" noTextEdit="1"/>
              </p:cNvSpPr>
              <p:nvPr/>
            </p:nvSpPr>
            <p:spPr>
              <a:xfrm>
                <a:off x="3967370" y="5363791"/>
                <a:ext cx="4738176" cy="399212"/>
              </a:xfrm>
              <a:prstGeom prst="rect">
                <a:avLst/>
              </a:prstGeom>
              <a:blipFill>
                <a:blip r:embed="rId6"/>
                <a:stretch>
                  <a:fillRect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D9E62B6-AE48-EBD2-99AD-ABCA656739BC}"/>
                  </a:ext>
                </a:extLst>
              </p:cNvPr>
              <p:cNvSpPr/>
              <p:nvPr/>
            </p:nvSpPr>
            <p:spPr>
              <a:xfrm>
                <a:off x="3271106" y="4827871"/>
                <a:ext cx="4738176" cy="3992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𝑡h𝑒</m:t>
                          </m:r>
                          <m:r>
                            <a:rPr lang="en-US" sz="2000" b="0" i="1" smtClean="0">
                              <a:latin typeface="Cambria Math" panose="02040503050406030204" pitchFamily="18" charset="0"/>
                            </a:rPr>
                            <m:t>, </m:t>
                          </m:r>
                          <m:r>
                            <a:rPr lang="en-US" sz="2000" b="0" i="1" smtClean="0">
                              <a:latin typeface="Cambria Math" panose="02040503050406030204" pitchFamily="18" charset="0"/>
                            </a:rPr>
                            <m:t>𝑠𝑢𝑛</m:t>
                          </m:r>
                          <m:r>
                            <a:rPr lang="en-US" sz="2000" b="0" i="1" smtClean="0">
                              <a:latin typeface="Cambria Math" panose="02040503050406030204" pitchFamily="18" charset="0"/>
                            </a:rPr>
                            <m:t>, </m:t>
                          </m:r>
                          <m:r>
                            <a:rPr lang="en-US" sz="2000" b="0" i="1" smtClean="0">
                              <a:latin typeface="Cambria Math" panose="02040503050406030204" pitchFamily="18" charset="0"/>
                            </a:rPr>
                            <m:t>𝑜𝑘𝑎𝑦</m:t>
                          </m:r>
                        </m:e>
                      </m:d>
                      <m:r>
                        <a:rPr lang="en-US" sz="2000" b="0" i="1" smtClean="0">
                          <a:latin typeface="Cambria Math" panose="02040503050406030204" pitchFamily="18" charset="0"/>
                        </a:rPr>
                        <m:t>=2.5</m:t>
                      </m:r>
                      <m:r>
                        <a:rPr lang="en-US" sz="2000" b="0" i="1" smtClean="0">
                          <a:latin typeface="Cambria Math" panose="02040503050406030204" pitchFamily="18" charset="0"/>
                        </a:rPr>
                        <m:t>𝑥</m:t>
                      </m:r>
                      <m:sSup>
                        <m:sSupPr>
                          <m:ctrlPr>
                            <a:rPr lang="en-US" sz="2000" i="1" smtClean="0">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m:t>
                          </m:r>
                          <m:r>
                            <a:rPr lang="en-US" sz="2000" b="0" i="1" smtClean="0">
                              <a:latin typeface="Cambria Math" panose="02040503050406030204" pitchFamily="18" charset="0"/>
                            </a:rPr>
                            <m:t>13</m:t>
                          </m:r>
                        </m:sup>
                      </m:sSup>
                    </m:oMath>
                  </m:oMathPara>
                </a14:m>
                <a:endParaRPr lang="en-US" sz="2000" baseline="30000" dirty="0">
                  <a:latin typeface="Avenir Book" panose="02000503020000020003" pitchFamily="2" charset="0"/>
                </a:endParaRPr>
              </a:p>
            </p:txBody>
          </p:sp>
        </mc:Choice>
        <mc:Fallback xmlns="">
          <p:sp>
            <p:nvSpPr>
              <p:cNvPr id="17" name="Rectangle 16">
                <a:extLst>
                  <a:ext uri="{FF2B5EF4-FFF2-40B4-BE49-F238E27FC236}">
                    <a16:creationId xmlns:a16="http://schemas.microsoft.com/office/drawing/2014/main" id="{0D9E62B6-AE48-EBD2-99AD-ABCA656739BC}"/>
                  </a:ext>
                </a:extLst>
              </p:cNvPr>
              <p:cNvSpPr>
                <a:spLocks noRot="1" noChangeAspect="1" noMove="1" noResize="1" noEditPoints="1" noAdjustHandles="1" noChangeArrowheads="1" noChangeShapeType="1" noTextEdit="1"/>
              </p:cNvSpPr>
              <p:nvPr/>
            </p:nvSpPr>
            <p:spPr>
              <a:xfrm>
                <a:off x="3271106" y="4827871"/>
                <a:ext cx="4738176" cy="399212"/>
              </a:xfrm>
              <a:prstGeom prst="rect">
                <a:avLst/>
              </a:prstGeom>
              <a:blipFill>
                <a:blip r:embed="rId7"/>
                <a:stretch>
                  <a:fillRect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D39BA124-18CC-F955-EF96-2F2FD1242FC5}"/>
                  </a:ext>
                </a:extLst>
              </p:cNvPr>
              <p:cNvSpPr/>
              <p:nvPr/>
            </p:nvSpPr>
            <p:spPr>
              <a:xfrm>
                <a:off x="-224221" y="4500233"/>
                <a:ext cx="3266136" cy="83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i="1">
                              <a:latin typeface="Cambria Math" panose="02040503050406030204" pitchFamily="18" charset="0"/>
                            </a:rPr>
                            <m:t>𝑉</m:t>
                          </m:r>
                          <m:r>
                            <a:rPr lang="en-US" sz="2000" i="1" baseline="30000">
                              <a:latin typeface="Cambria Math" panose="02040503050406030204" pitchFamily="18" charset="0"/>
                            </a:rPr>
                            <m:t>∗</m:t>
                          </m:r>
                        </m:sub>
                        <m:sup/>
                        <m:e>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e>
                      </m:nary>
                      <m:r>
                        <a:rPr lang="en-US" sz="2000" b="0" i="1" smtClean="0">
                          <a:latin typeface="Cambria Math" panose="02040503050406030204" pitchFamily="18" charset="0"/>
                        </a:rPr>
                        <m:t>=1</m:t>
                      </m:r>
                    </m:oMath>
                  </m:oMathPara>
                </a14:m>
                <a:endParaRPr lang="en-US" sz="2000" dirty="0">
                  <a:latin typeface="Cambria Math" panose="02040503050406030204" pitchFamily="18" charset="0"/>
                </a:endParaRPr>
              </a:p>
            </p:txBody>
          </p:sp>
        </mc:Choice>
        <mc:Fallback xmlns="">
          <p:sp>
            <p:nvSpPr>
              <p:cNvPr id="18" name="Rectangle 17">
                <a:extLst>
                  <a:ext uri="{FF2B5EF4-FFF2-40B4-BE49-F238E27FC236}">
                    <a16:creationId xmlns:a16="http://schemas.microsoft.com/office/drawing/2014/main" id="{D39BA124-18CC-F955-EF96-2F2FD1242FC5}"/>
                  </a:ext>
                </a:extLst>
              </p:cNvPr>
              <p:cNvSpPr>
                <a:spLocks noRot="1" noChangeAspect="1" noMove="1" noResize="1" noEditPoints="1" noAdjustHandles="1" noChangeArrowheads="1" noChangeShapeType="1" noTextEdit="1"/>
              </p:cNvSpPr>
              <p:nvPr/>
            </p:nvSpPr>
            <p:spPr>
              <a:xfrm>
                <a:off x="-224221" y="4500233"/>
                <a:ext cx="3266136" cy="83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860021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844AB7-0630-A1F7-2B18-3EAAA738F3DF}"/>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dirty="0">
                <a:solidFill>
                  <a:schemeClr val="bg1"/>
                </a:solidFill>
                <a:latin typeface="Arial" panose="020B0604020202020204" pitchFamily="34" charset="0"/>
                <a:cs typeface="Arial" panose="020B0604020202020204" pitchFamily="34" charset="0"/>
              </a:rPr>
              <a:t>Token vs. Type</a:t>
            </a:r>
          </a:p>
        </p:txBody>
      </p:sp>
      <p:sp>
        <p:nvSpPr>
          <p:cNvPr id="55" name="TextBox 54">
            <a:extLst>
              <a:ext uri="{FF2B5EF4-FFF2-40B4-BE49-F238E27FC236}">
                <a16:creationId xmlns:a16="http://schemas.microsoft.com/office/drawing/2014/main" id="{85EEE57C-CE54-6F35-474D-E3B64D15B6F2}"/>
              </a:ext>
            </a:extLst>
          </p:cNvPr>
          <p:cNvSpPr txBox="1"/>
          <p:nvPr/>
        </p:nvSpPr>
        <p:spPr>
          <a:xfrm>
            <a:off x="3230169" y="6539984"/>
            <a:ext cx="2683662" cy="200055"/>
          </a:xfrm>
          <a:prstGeom prst="rect">
            <a:avLst/>
          </a:prstGeom>
          <a:noFill/>
        </p:spPr>
        <p:txBody>
          <a:bodyPr wrap="square">
            <a:spAutoFit/>
          </a:bodyPr>
          <a:lstStyle/>
          <a:p>
            <a:pPr algn="ctr"/>
            <a:r>
              <a:rPr lang="en-US" sz="700" dirty="0">
                <a:latin typeface="Arial" panose="020B0604020202020204" pitchFamily="34" charset="0"/>
                <a:cs typeface="Arial" panose="020B0604020202020204" pitchFamily="34" charset="0"/>
              </a:rPr>
              <a:t>Adapted from Chris Tanner’s CS287 Lecture Slides.</a:t>
            </a:r>
          </a:p>
        </p:txBody>
      </p:sp>
      <p:sp>
        <p:nvSpPr>
          <p:cNvPr id="4" name="Title 1">
            <a:extLst>
              <a:ext uri="{FF2B5EF4-FFF2-40B4-BE49-F238E27FC236}">
                <a16:creationId xmlns:a16="http://schemas.microsoft.com/office/drawing/2014/main" id="{DF288924-0EE7-32F3-8CA8-C72C6CA00289}"/>
              </a:ext>
            </a:extLst>
          </p:cNvPr>
          <p:cNvSpPr txBox="1">
            <a:spLocks/>
          </p:cNvSpPr>
          <p:nvPr/>
        </p:nvSpPr>
        <p:spPr>
          <a:xfrm>
            <a:off x="265044" y="1431235"/>
            <a:ext cx="8534400" cy="47575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0" indent="0">
              <a:lnSpc>
                <a:spcPct val="120000"/>
              </a:lnSpc>
              <a:buNone/>
            </a:pPr>
            <a:r>
              <a:rPr lang="en-US" sz="2000" dirty="0">
                <a:latin typeface="Arial" panose="020B0604020202020204" pitchFamily="34" charset="0"/>
                <a:cs typeface="Arial" panose="020B0604020202020204" pitchFamily="34" charset="0"/>
              </a:rPr>
              <a:t>A word </a:t>
            </a:r>
            <a:r>
              <a:rPr lang="en-US" sz="2000" b="1" u="sng" dirty="0">
                <a:latin typeface="Arial" panose="020B0604020202020204" pitchFamily="34" charset="0"/>
                <a:cs typeface="Arial" panose="020B0604020202020204" pitchFamily="34" charset="0"/>
              </a:rPr>
              <a:t>token</a:t>
            </a:r>
            <a:r>
              <a:rPr lang="en-US" sz="2000" dirty="0">
                <a:latin typeface="Arial" panose="020B0604020202020204" pitchFamily="34" charset="0"/>
                <a:cs typeface="Arial" panose="020B0604020202020204" pitchFamily="34" charset="0"/>
              </a:rPr>
              <a:t> is a specific occurrence of a word in a text</a:t>
            </a:r>
          </a:p>
          <a:p>
            <a:pPr marL="0" indent="0">
              <a:lnSpc>
                <a:spcPct val="120000"/>
              </a:lnSpc>
              <a:buNone/>
            </a:pPr>
            <a:endParaRPr lang="en-US" sz="2000" dirty="0">
              <a:latin typeface="Arial" panose="020B0604020202020204" pitchFamily="34" charset="0"/>
              <a:cs typeface="Arial" panose="020B0604020202020204" pitchFamily="34" charset="0"/>
            </a:endParaRPr>
          </a:p>
          <a:p>
            <a:pPr>
              <a:lnSpc>
                <a:spcPct val="120000"/>
              </a:lnSpc>
            </a:pPr>
            <a:r>
              <a:rPr lang="en-US" sz="2000" dirty="0">
                <a:latin typeface="Arial" panose="020B0604020202020204" pitchFamily="34" charset="0"/>
                <a:cs typeface="Arial" panose="020B0604020202020204" pitchFamily="34" charset="0"/>
              </a:rPr>
              <a:t>A word </a:t>
            </a:r>
            <a:r>
              <a:rPr lang="en-US" sz="2000" b="1" u="sng" dirty="0">
                <a:latin typeface="Arial" panose="020B0604020202020204" pitchFamily="34" charset="0"/>
                <a:cs typeface="Arial" panose="020B0604020202020204" pitchFamily="34" charset="0"/>
              </a:rPr>
              <a:t>type</a:t>
            </a:r>
            <a:r>
              <a:rPr lang="en-US" sz="2000" dirty="0">
                <a:latin typeface="Arial" panose="020B0604020202020204" pitchFamily="34" charset="0"/>
                <a:cs typeface="Arial" panose="020B0604020202020204" pitchFamily="34" charset="0"/>
              </a:rPr>
              <a:t> refers to the general form of the word, defined by its lexical representation</a:t>
            </a:r>
          </a:p>
          <a:p>
            <a:pPr marL="0" indent="0">
              <a:lnSpc>
                <a:spcPct val="120000"/>
              </a:lnSpc>
              <a:buNone/>
            </a:pPr>
            <a:endParaRPr lang="en-US" sz="2000" dirty="0">
              <a:latin typeface="Arial" panose="020B0604020202020204" pitchFamily="34" charset="0"/>
              <a:cs typeface="Arial" panose="020B0604020202020204" pitchFamily="34" charset="0"/>
            </a:endParaRPr>
          </a:p>
          <a:p>
            <a:pPr marL="0" indent="0">
              <a:lnSpc>
                <a:spcPct val="120000"/>
              </a:lnSpc>
              <a:buNone/>
            </a:pPr>
            <a:r>
              <a:rPr lang="en-US" sz="2000" dirty="0">
                <a:latin typeface="Arial" panose="020B0604020202020204" pitchFamily="34" charset="0"/>
                <a:cs typeface="Arial" panose="020B0604020202020204" pitchFamily="34" charset="0"/>
              </a:rPr>
              <a:t>If our corpus were just “I ran and ran and ran”, you’d say we have:</a:t>
            </a:r>
          </a:p>
          <a:p>
            <a:pPr marL="342900" indent="-342900">
              <a:lnSpc>
                <a:spcPct val="120000"/>
              </a:lnSpc>
              <a:buFont typeface="Arial" panose="020B0604020202020204" pitchFamily="34" charset="0"/>
              <a:buChar char="•"/>
            </a:pPr>
            <a:r>
              <a:rPr lang="en-US" sz="2000" dirty="0">
                <a:latin typeface="Arial" panose="020B0604020202020204" pitchFamily="34" charset="0"/>
                <a:cs typeface="Arial" panose="020B0604020202020204" pitchFamily="34" charset="0"/>
              </a:rPr>
              <a:t>6x word </a:t>
            </a:r>
            <a:r>
              <a:rPr lang="en-US" sz="2000" b="1" dirty="0">
                <a:latin typeface="Arial" panose="020B0604020202020204" pitchFamily="34" charset="0"/>
                <a:cs typeface="Arial" panose="020B0604020202020204" pitchFamily="34" charset="0"/>
              </a:rPr>
              <a:t>tokens</a:t>
            </a:r>
            <a:r>
              <a:rPr lang="en-US" sz="2000" dirty="0">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a:t>
            </a:r>
            <a:r>
              <a:rPr lang="en-US" sz="2000" dirty="0">
                <a:solidFill>
                  <a:schemeClr val="accent5">
                    <a:lumMod val="75000"/>
                  </a:schemeClr>
                </a:solidFill>
                <a:latin typeface="Arial" panose="020B0604020202020204" pitchFamily="34" charset="0"/>
                <a:cs typeface="Arial" panose="020B0604020202020204" pitchFamily="34" charset="0"/>
              </a:rPr>
              <a:t> ran </a:t>
            </a:r>
            <a:r>
              <a:rPr lang="en-US" sz="2000" dirty="0">
                <a:latin typeface="Arial" panose="020B0604020202020204" pitchFamily="34" charset="0"/>
                <a:cs typeface="Arial" panose="020B0604020202020204" pitchFamily="34" charset="0"/>
              </a:rPr>
              <a:t>,</a:t>
            </a:r>
            <a:r>
              <a:rPr lang="en-US" sz="2000" dirty="0">
                <a:solidFill>
                  <a:schemeClr val="accent5">
                    <a:lumMod val="75000"/>
                  </a:schemeClr>
                </a:solidFill>
                <a:latin typeface="Arial" panose="020B0604020202020204" pitchFamily="34" charset="0"/>
                <a:cs typeface="Arial" panose="020B0604020202020204" pitchFamily="34" charset="0"/>
              </a:rPr>
              <a:t> and</a:t>
            </a:r>
            <a:r>
              <a:rPr lang="en-US" sz="2000" dirty="0">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 ran</a:t>
            </a:r>
            <a:r>
              <a:rPr lang="en-US" sz="2000" dirty="0">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 and</a:t>
            </a:r>
            <a:r>
              <a:rPr lang="en-US" sz="2000" dirty="0">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 ran</a:t>
            </a:r>
            <a:r>
              <a:rPr lang="en-US" sz="2000" dirty="0">
                <a:latin typeface="Arial" panose="020B0604020202020204" pitchFamily="34" charset="0"/>
                <a:cs typeface="Arial" panose="020B0604020202020204" pitchFamily="34" charset="0"/>
              </a:rPr>
              <a:t>]</a:t>
            </a:r>
          </a:p>
          <a:p>
            <a:pPr marL="342900" indent="-342900">
              <a:lnSpc>
                <a:spcPct val="120000"/>
              </a:lnSpc>
              <a:buFont typeface="Arial" panose="020B0604020202020204" pitchFamily="34" charset="0"/>
              <a:buChar char="•"/>
            </a:pPr>
            <a:r>
              <a:rPr lang="en-US" sz="2000" dirty="0">
                <a:latin typeface="Arial" panose="020B0604020202020204" pitchFamily="34" charset="0"/>
                <a:cs typeface="Arial" panose="020B0604020202020204" pitchFamily="34" charset="0"/>
              </a:rPr>
              <a:t>3x word </a:t>
            </a:r>
            <a:r>
              <a:rPr lang="en-US" sz="2000" b="1" dirty="0">
                <a:latin typeface="Arial" panose="020B0604020202020204" pitchFamily="34" charset="0"/>
                <a:cs typeface="Arial" panose="020B0604020202020204" pitchFamily="34" charset="0"/>
              </a:rPr>
              <a:t>types</a:t>
            </a:r>
            <a:r>
              <a:rPr lang="en-US" sz="2000" dirty="0">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ran</a:t>
            </a:r>
            <a:r>
              <a:rPr lang="en-US" sz="2000" dirty="0">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and</a:t>
            </a:r>
            <a:r>
              <a:rPr lang="en-US" sz="2000" dirty="0">
                <a:latin typeface="Arial" panose="020B0604020202020204" pitchFamily="34" charset="0"/>
                <a:cs typeface="Arial" panose="020B0604020202020204" pitchFamily="34" charset="0"/>
              </a:rPr>
              <a:t>}</a:t>
            </a:r>
          </a:p>
          <a:p>
            <a:pPr marL="0" indent="0">
              <a:lnSpc>
                <a:spcPct val="120000"/>
              </a:lnSpc>
              <a:buNone/>
            </a:pPr>
            <a:endParaRPr lang="en-US" sz="2000" dirty="0">
              <a:latin typeface="Arial" panose="020B0604020202020204" pitchFamily="34" charset="0"/>
              <a:cs typeface="Arial" panose="020B0604020202020204" pitchFamily="34" charset="0"/>
            </a:endParaRPr>
          </a:p>
          <a:p>
            <a:pPr marL="0" indent="0">
              <a:lnSpc>
                <a:spcPct val="120000"/>
              </a:lnSpc>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3591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BD2819-8443-E98C-0FD6-E15999E21BBA}"/>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dirty="0">
                <a:solidFill>
                  <a:schemeClr val="bg1"/>
                </a:solidFill>
                <a:latin typeface="Arial" panose="020B0604020202020204" pitchFamily="34" charset="0"/>
                <a:cs typeface="Arial" panose="020B0604020202020204" pitchFamily="34" charset="0"/>
              </a:rPr>
              <a:t>N-Grams</a:t>
            </a:r>
          </a:p>
        </p:txBody>
      </p:sp>
      <mc:AlternateContent xmlns:mc="http://schemas.openxmlformats.org/markup-compatibility/2006" xmlns:a14="http://schemas.microsoft.com/office/drawing/2010/main">
        <mc:Choice Requires="a14">
          <p:sp>
            <p:nvSpPr>
              <p:cNvPr id="41" name="Content Placeholder 2">
                <a:extLst>
                  <a:ext uri="{FF2B5EF4-FFF2-40B4-BE49-F238E27FC236}">
                    <a16:creationId xmlns:a16="http://schemas.microsoft.com/office/drawing/2014/main" id="{36C82CDA-9092-760F-F4A4-B3A98EEB4747}"/>
                  </a:ext>
                </a:extLst>
              </p:cNvPr>
              <p:cNvSpPr txBox="1">
                <a:spLocks/>
              </p:cNvSpPr>
              <p:nvPr/>
            </p:nvSpPr>
            <p:spPr>
              <a:xfrm>
                <a:off x="109643" y="2208020"/>
                <a:ext cx="3667124" cy="550568"/>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Let </a:t>
                </a:r>
                <a14:m>
                  <m:oMath xmlns:m="http://schemas.openxmlformats.org/officeDocument/2006/math">
                    <m:r>
                      <a:rPr lang="en-US" sz="1800" b="1" i="1" dirty="0">
                        <a:latin typeface="Cambria Math" panose="02040503050406030204" pitchFamily="18" charset="0"/>
                      </a:rPr>
                      <m:t>𝑿</m:t>
                    </m:r>
                  </m:oMath>
                </a14:m>
                <a:r>
                  <a:rPr lang="en-US" sz="1800" dirty="0">
                    <a:latin typeface="Avenir Light" panose="020B0402020203020204" pitchFamily="34" charset="77"/>
                  </a:rPr>
                  <a:t> = </a:t>
                </a:r>
                <a:r>
                  <a:rPr lang="en-US" sz="1800" dirty="0">
                    <a:solidFill>
                      <a:schemeClr val="accent5">
                        <a:lumMod val="75000"/>
                      </a:schemeClr>
                    </a:solidFill>
                    <a:latin typeface="Avenir Light" panose="020B0402020203020204" pitchFamily="34" charset="77"/>
                  </a:rPr>
                  <a:t>“Jack was late for class”</a:t>
                </a:r>
              </a:p>
            </p:txBody>
          </p:sp>
        </mc:Choice>
        <mc:Fallback xmlns="">
          <p:sp>
            <p:nvSpPr>
              <p:cNvPr id="41" name="Content Placeholder 2">
                <a:extLst>
                  <a:ext uri="{FF2B5EF4-FFF2-40B4-BE49-F238E27FC236}">
                    <a16:creationId xmlns:a16="http://schemas.microsoft.com/office/drawing/2014/main" id="{36C82CDA-9092-760F-F4A4-B3A98EEB4747}"/>
                  </a:ext>
                </a:extLst>
              </p:cNvPr>
              <p:cNvSpPr txBox="1">
                <a:spLocks noRot="1" noChangeAspect="1" noMove="1" noResize="1" noEditPoints="1" noAdjustHandles="1" noChangeArrowheads="1" noChangeShapeType="1" noTextEdit="1"/>
              </p:cNvSpPr>
              <p:nvPr/>
            </p:nvSpPr>
            <p:spPr>
              <a:xfrm>
                <a:off x="109643" y="2208020"/>
                <a:ext cx="3667124" cy="550568"/>
              </a:xfrm>
              <a:prstGeom prst="rect">
                <a:avLst/>
              </a:prstGeom>
              <a:blipFill>
                <a:blip r:embed="rId3"/>
                <a:stretch>
                  <a:fillRect t="-10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700005F9-C546-ADD0-2F6F-45C09AE345FE}"/>
                  </a:ext>
                </a:extLst>
              </p:cNvPr>
              <p:cNvSpPr txBox="1">
                <a:spLocks/>
              </p:cNvSpPr>
              <p:nvPr/>
            </p:nvSpPr>
            <p:spPr>
              <a:xfrm>
                <a:off x="1219301" y="2450875"/>
                <a:ext cx="457202" cy="35225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solidFill>
                                <a:srgbClr val="C00000"/>
                              </a:solidFill>
                              <a:latin typeface="Cambria Math" panose="02040503050406030204" pitchFamily="18" charset="0"/>
                            </a:rPr>
                          </m:ctrlPr>
                        </m:sSubPr>
                        <m:e>
                          <m:r>
                            <a:rPr lang="en-US" sz="1800" i="1" dirty="0">
                              <a:solidFill>
                                <a:srgbClr val="C00000"/>
                              </a:solidFill>
                              <a:latin typeface="Cambria Math" panose="02040503050406030204" pitchFamily="18" charset="0"/>
                            </a:rPr>
                            <m:t>𝑤</m:t>
                          </m:r>
                        </m:e>
                        <m:sub>
                          <m:r>
                            <a:rPr lang="en-US" sz="1800" i="1" dirty="0">
                              <a:solidFill>
                                <a:srgbClr val="C00000"/>
                              </a:solidFill>
                              <a:latin typeface="Cambria Math" panose="02040503050406030204" pitchFamily="18" charset="0"/>
                            </a:rPr>
                            <m:t>1</m:t>
                          </m:r>
                        </m:sub>
                      </m:sSub>
                    </m:oMath>
                  </m:oMathPara>
                </a14:m>
                <a:endParaRPr lang="en-US" sz="1800" dirty="0">
                  <a:solidFill>
                    <a:srgbClr val="C00000"/>
                  </a:solidFill>
                  <a:latin typeface="Avenir Light" panose="020B0402020203020204" pitchFamily="34" charset="77"/>
                </a:endParaRPr>
              </a:p>
            </p:txBody>
          </p:sp>
        </mc:Choice>
        <mc:Fallback xmlns="">
          <p:sp>
            <p:nvSpPr>
              <p:cNvPr id="42" name="Content Placeholder 2">
                <a:extLst>
                  <a:ext uri="{FF2B5EF4-FFF2-40B4-BE49-F238E27FC236}">
                    <a16:creationId xmlns:a16="http://schemas.microsoft.com/office/drawing/2014/main" id="{700005F9-C546-ADD0-2F6F-45C09AE345FE}"/>
                  </a:ext>
                </a:extLst>
              </p:cNvPr>
              <p:cNvSpPr txBox="1">
                <a:spLocks noRot="1" noChangeAspect="1" noMove="1" noResize="1" noEditPoints="1" noAdjustHandles="1" noChangeArrowheads="1" noChangeShapeType="1" noTextEdit="1"/>
              </p:cNvSpPr>
              <p:nvPr/>
            </p:nvSpPr>
            <p:spPr>
              <a:xfrm>
                <a:off x="1219301" y="2450875"/>
                <a:ext cx="457202" cy="352254"/>
              </a:xfrm>
              <a:prstGeom prst="rect">
                <a:avLst/>
              </a:prstGeom>
              <a:blipFill>
                <a:blip r:embed="rId4"/>
                <a:stretch>
                  <a:fillRect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0EAE45C-CECF-97E3-98C3-96553F95D92B}"/>
                  </a:ext>
                </a:extLst>
              </p:cNvPr>
              <p:cNvSpPr txBox="1">
                <a:spLocks/>
              </p:cNvSpPr>
              <p:nvPr/>
            </p:nvSpPr>
            <p:spPr>
              <a:xfrm>
                <a:off x="1666977" y="2439225"/>
                <a:ext cx="457202" cy="35225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solidFill>
                                <a:srgbClr val="C00000"/>
                              </a:solidFill>
                              <a:latin typeface="Cambria Math" panose="02040503050406030204" pitchFamily="18" charset="0"/>
                            </a:rPr>
                          </m:ctrlPr>
                        </m:sSubPr>
                        <m:e>
                          <m:r>
                            <a:rPr lang="en-US" sz="1800" i="1" dirty="0">
                              <a:solidFill>
                                <a:srgbClr val="C00000"/>
                              </a:solidFill>
                              <a:latin typeface="Cambria Math" panose="02040503050406030204" pitchFamily="18" charset="0"/>
                            </a:rPr>
                            <m:t>𝑤</m:t>
                          </m:r>
                        </m:e>
                        <m:sub>
                          <m:r>
                            <a:rPr lang="en-US" sz="1800" i="1" dirty="0">
                              <a:solidFill>
                                <a:srgbClr val="C00000"/>
                              </a:solidFill>
                              <a:latin typeface="Cambria Math" panose="02040503050406030204" pitchFamily="18" charset="0"/>
                            </a:rPr>
                            <m:t>2</m:t>
                          </m:r>
                        </m:sub>
                      </m:sSub>
                    </m:oMath>
                  </m:oMathPara>
                </a14:m>
                <a:endParaRPr lang="en-US" sz="1800" dirty="0">
                  <a:solidFill>
                    <a:srgbClr val="C00000"/>
                  </a:solidFill>
                  <a:latin typeface="Avenir Light" panose="020B0402020203020204" pitchFamily="34" charset="77"/>
                </a:endParaRPr>
              </a:p>
            </p:txBody>
          </p:sp>
        </mc:Choice>
        <mc:Fallback xmlns="">
          <p:sp>
            <p:nvSpPr>
              <p:cNvPr id="43" name="Content Placeholder 2">
                <a:extLst>
                  <a:ext uri="{FF2B5EF4-FFF2-40B4-BE49-F238E27FC236}">
                    <a16:creationId xmlns:a16="http://schemas.microsoft.com/office/drawing/2014/main" id="{B0EAE45C-CECF-97E3-98C3-96553F95D92B}"/>
                  </a:ext>
                </a:extLst>
              </p:cNvPr>
              <p:cNvSpPr txBox="1">
                <a:spLocks noRot="1" noChangeAspect="1" noMove="1" noResize="1" noEditPoints="1" noAdjustHandles="1" noChangeArrowheads="1" noChangeShapeType="1" noTextEdit="1"/>
              </p:cNvSpPr>
              <p:nvPr/>
            </p:nvSpPr>
            <p:spPr>
              <a:xfrm>
                <a:off x="1666977" y="2439225"/>
                <a:ext cx="457202" cy="352254"/>
              </a:xfrm>
              <a:prstGeom prst="rect">
                <a:avLst/>
              </a:prstGeom>
              <a:blipFill>
                <a:blip r:embed="rId5"/>
                <a:stretch>
                  <a:fillRect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Content Placeholder 2">
                <a:extLst>
                  <a:ext uri="{FF2B5EF4-FFF2-40B4-BE49-F238E27FC236}">
                    <a16:creationId xmlns:a16="http://schemas.microsoft.com/office/drawing/2014/main" id="{22F8E7B6-6FC9-8071-D4A1-ABD57407A6E7}"/>
                  </a:ext>
                </a:extLst>
              </p:cNvPr>
              <p:cNvSpPr txBox="1">
                <a:spLocks/>
              </p:cNvSpPr>
              <p:nvPr/>
            </p:nvSpPr>
            <p:spPr>
              <a:xfrm>
                <a:off x="2114653" y="2441350"/>
                <a:ext cx="457202" cy="35225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solidFill>
                                <a:srgbClr val="C00000"/>
                              </a:solidFill>
                              <a:latin typeface="Cambria Math" panose="02040503050406030204" pitchFamily="18" charset="0"/>
                            </a:rPr>
                          </m:ctrlPr>
                        </m:sSubPr>
                        <m:e>
                          <m:r>
                            <a:rPr lang="en-US" sz="1800" i="1" dirty="0">
                              <a:solidFill>
                                <a:srgbClr val="C00000"/>
                              </a:solidFill>
                              <a:latin typeface="Cambria Math" panose="02040503050406030204" pitchFamily="18" charset="0"/>
                            </a:rPr>
                            <m:t>𝑤</m:t>
                          </m:r>
                        </m:e>
                        <m:sub>
                          <m:r>
                            <a:rPr lang="en-US" sz="1800" i="1" dirty="0">
                              <a:solidFill>
                                <a:srgbClr val="C00000"/>
                              </a:solidFill>
                              <a:latin typeface="Cambria Math" panose="02040503050406030204" pitchFamily="18" charset="0"/>
                            </a:rPr>
                            <m:t>3</m:t>
                          </m:r>
                        </m:sub>
                      </m:sSub>
                    </m:oMath>
                  </m:oMathPara>
                </a14:m>
                <a:endParaRPr lang="en-US" sz="1800" dirty="0">
                  <a:solidFill>
                    <a:srgbClr val="C00000"/>
                  </a:solidFill>
                  <a:latin typeface="Avenir Light" panose="020B0402020203020204" pitchFamily="34" charset="77"/>
                </a:endParaRPr>
              </a:p>
            </p:txBody>
          </p:sp>
        </mc:Choice>
        <mc:Fallback xmlns="">
          <p:sp>
            <p:nvSpPr>
              <p:cNvPr id="44" name="Content Placeholder 2">
                <a:extLst>
                  <a:ext uri="{FF2B5EF4-FFF2-40B4-BE49-F238E27FC236}">
                    <a16:creationId xmlns:a16="http://schemas.microsoft.com/office/drawing/2014/main" id="{22F8E7B6-6FC9-8071-D4A1-ABD57407A6E7}"/>
                  </a:ext>
                </a:extLst>
              </p:cNvPr>
              <p:cNvSpPr txBox="1">
                <a:spLocks noRot="1" noChangeAspect="1" noMove="1" noResize="1" noEditPoints="1" noAdjustHandles="1" noChangeArrowheads="1" noChangeShapeType="1" noTextEdit="1"/>
              </p:cNvSpPr>
              <p:nvPr/>
            </p:nvSpPr>
            <p:spPr>
              <a:xfrm>
                <a:off x="2114653" y="2441350"/>
                <a:ext cx="457202" cy="352254"/>
              </a:xfrm>
              <a:prstGeom prst="rect">
                <a:avLst/>
              </a:prstGeom>
              <a:blipFill>
                <a:blip r:embed="rId6"/>
                <a:stretch>
                  <a:fillRect b="-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Content Placeholder 2">
                <a:extLst>
                  <a:ext uri="{FF2B5EF4-FFF2-40B4-BE49-F238E27FC236}">
                    <a16:creationId xmlns:a16="http://schemas.microsoft.com/office/drawing/2014/main" id="{59C36F37-56FA-5FF3-8193-793ADD9B1B61}"/>
                  </a:ext>
                </a:extLst>
              </p:cNvPr>
              <p:cNvSpPr txBox="1">
                <a:spLocks/>
              </p:cNvSpPr>
              <p:nvPr/>
            </p:nvSpPr>
            <p:spPr>
              <a:xfrm>
                <a:off x="2548039" y="2440579"/>
                <a:ext cx="457202" cy="35225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solidFill>
                                <a:srgbClr val="C00000"/>
                              </a:solidFill>
                              <a:latin typeface="Cambria Math" panose="02040503050406030204" pitchFamily="18" charset="0"/>
                            </a:rPr>
                          </m:ctrlPr>
                        </m:sSubPr>
                        <m:e>
                          <m:r>
                            <a:rPr lang="en-US" sz="1800" i="1" dirty="0">
                              <a:solidFill>
                                <a:srgbClr val="C00000"/>
                              </a:solidFill>
                              <a:latin typeface="Cambria Math" panose="02040503050406030204" pitchFamily="18" charset="0"/>
                            </a:rPr>
                            <m:t>𝑤</m:t>
                          </m:r>
                        </m:e>
                        <m:sub>
                          <m:r>
                            <a:rPr lang="en-US" sz="1800" i="1" dirty="0">
                              <a:solidFill>
                                <a:srgbClr val="C00000"/>
                              </a:solidFill>
                              <a:latin typeface="Cambria Math" panose="02040503050406030204" pitchFamily="18" charset="0"/>
                            </a:rPr>
                            <m:t>4</m:t>
                          </m:r>
                        </m:sub>
                      </m:sSub>
                    </m:oMath>
                  </m:oMathPara>
                </a14:m>
                <a:endParaRPr lang="en-US" sz="1800" dirty="0">
                  <a:solidFill>
                    <a:srgbClr val="C00000"/>
                  </a:solidFill>
                  <a:latin typeface="Avenir Light" panose="020B0402020203020204" pitchFamily="34" charset="77"/>
                </a:endParaRPr>
              </a:p>
            </p:txBody>
          </p:sp>
        </mc:Choice>
        <mc:Fallback xmlns="">
          <p:sp>
            <p:nvSpPr>
              <p:cNvPr id="45" name="Content Placeholder 2">
                <a:extLst>
                  <a:ext uri="{FF2B5EF4-FFF2-40B4-BE49-F238E27FC236}">
                    <a16:creationId xmlns:a16="http://schemas.microsoft.com/office/drawing/2014/main" id="{59C36F37-56FA-5FF3-8193-793ADD9B1B61}"/>
                  </a:ext>
                </a:extLst>
              </p:cNvPr>
              <p:cNvSpPr txBox="1">
                <a:spLocks noRot="1" noChangeAspect="1" noMove="1" noResize="1" noEditPoints="1" noAdjustHandles="1" noChangeArrowheads="1" noChangeShapeType="1" noTextEdit="1"/>
              </p:cNvSpPr>
              <p:nvPr/>
            </p:nvSpPr>
            <p:spPr>
              <a:xfrm>
                <a:off x="2548039" y="2440579"/>
                <a:ext cx="457202" cy="352254"/>
              </a:xfrm>
              <a:prstGeom prst="rect">
                <a:avLst/>
              </a:prstGeom>
              <a:blipFill>
                <a:blip r:embed="rId7"/>
                <a:stretch>
                  <a:fillRect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Content Placeholder 2">
                <a:extLst>
                  <a:ext uri="{FF2B5EF4-FFF2-40B4-BE49-F238E27FC236}">
                    <a16:creationId xmlns:a16="http://schemas.microsoft.com/office/drawing/2014/main" id="{56348720-EDF2-9F2A-A5FF-C97B6DBABF9F}"/>
                  </a:ext>
                </a:extLst>
              </p:cNvPr>
              <p:cNvSpPr txBox="1">
                <a:spLocks/>
              </p:cNvSpPr>
              <p:nvPr/>
            </p:nvSpPr>
            <p:spPr>
              <a:xfrm>
                <a:off x="3014766" y="2446967"/>
                <a:ext cx="457202" cy="35225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solidFill>
                                <a:srgbClr val="C00000"/>
                              </a:solidFill>
                              <a:latin typeface="Cambria Math" panose="02040503050406030204" pitchFamily="18" charset="0"/>
                            </a:rPr>
                          </m:ctrlPr>
                        </m:sSubPr>
                        <m:e>
                          <m:r>
                            <a:rPr lang="en-US" sz="1800" i="1" dirty="0">
                              <a:solidFill>
                                <a:srgbClr val="C00000"/>
                              </a:solidFill>
                              <a:latin typeface="Cambria Math" panose="02040503050406030204" pitchFamily="18" charset="0"/>
                            </a:rPr>
                            <m:t>𝑤</m:t>
                          </m:r>
                        </m:e>
                        <m:sub>
                          <m:r>
                            <a:rPr lang="en-US" sz="1800" i="1" dirty="0">
                              <a:solidFill>
                                <a:srgbClr val="C00000"/>
                              </a:solidFill>
                              <a:latin typeface="Cambria Math" panose="02040503050406030204" pitchFamily="18" charset="0"/>
                            </a:rPr>
                            <m:t>5</m:t>
                          </m:r>
                        </m:sub>
                      </m:sSub>
                    </m:oMath>
                  </m:oMathPara>
                </a14:m>
                <a:endParaRPr lang="en-US" sz="1800" dirty="0">
                  <a:solidFill>
                    <a:srgbClr val="C00000"/>
                  </a:solidFill>
                  <a:latin typeface="Avenir Light" panose="020B0402020203020204" pitchFamily="34" charset="77"/>
                </a:endParaRPr>
              </a:p>
            </p:txBody>
          </p:sp>
        </mc:Choice>
        <mc:Fallback xmlns="">
          <p:sp>
            <p:nvSpPr>
              <p:cNvPr id="46" name="Content Placeholder 2">
                <a:extLst>
                  <a:ext uri="{FF2B5EF4-FFF2-40B4-BE49-F238E27FC236}">
                    <a16:creationId xmlns:a16="http://schemas.microsoft.com/office/drawing/2014/main" id="{56348720-EDF2-9F2A-A5FF-C97B6DBABF9F}"/>
                  </a:ext>
                </a:extLst>
              </p:cNvPr>
              <p:cNvSpPr txBox="1">
                <a:spLocks noRot="1" noChangeAspect="1" noMove="1" noResize="1" noEditPoints="1" noAdjustHandles="1" noChangeArrowheads="1" noChangeShapeType="1" noTextEdit="1"/>
              </p:cNvSpPr>
              <p:nvPr/>
            </p:nvSpPr>
            <p:spPr>
              <a:xfrm>
                <a:off x="3014766" y="2446967"/>
                <a:ext cx="457202" cy="352254"/>
              </a:xfrm>
              <a:prstGeom prst="rect">
                <a:avLst/>
              </a:prstGeom>
              <a:blipFill>
                <a:blip r:embed="rId8"/>
                <a:stretch>
                  <a:fillRect b="-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B02C23F4-DEBC-6EDD-EA10-FC8FF670B41E}"/>
                  </a:ext>
                </a:extLst>
              </p:cNvPr>
              <p:cNvSpPr/>
              <p:nvPr/>
            </p:nvSpPr>
            <p:spPr>
              <a:xfrm>
                <a:off x="771500" y="5260989"/>
                <a:ext cx="7447873" cy="393185"/>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𝑤</m:t>
                            </m:r>
                            <m:r>
                              <a:rPr lang="en-US" i="1">
                                <a:solidFill>
                                  <a:srgbClr val="C00000"/>
                                </a:solidFill>
                                <a:latin typeface="Cambria Math" panose="02040503050406030204" pitchFamily="18" charset="0"/>
                              </a:rPr>
                              <m:t>′</m:t>
                            </m:r>
                          </m:e>
                          <m:sub>
                            <m:r>
                              <a:rPr lang="en-US" i="1">
                                <a:solidFill>
                                  <a:srgbClr val="C00000"/>
                                </a:solidFill>
                                <a:latin typeface="Cambria Math" panose="02040503050406030204" pitchFamily="18" charset="0"/>
                              </a:rPr>
                              <m:t> </m:t>
                            </m:r>
                          </m:sub>
                        </m:sSub>
                      </m:sub>
                    </m:sSub>
                    <m:r>
                      <a:rPr lang="en-US" i="1">
                        <a:latin typeface="Cambria Math" panose="02040503050406030204" pitchFamily="18" charset="0"/>
                      </a:rPr>
                      <m:t>(</m:t>
                    </m:r>
                    <m:r>
                      <a:rPr lang="en-US" b="1" i="1">
                        <a:latin typeface="Cambria Math" panose="02040503050406030204" pitchFamily="18" charset="0"/>
                      </a:rPr>
                      <m:t>𝒅</m:t>
                    </m:r>
                  </m:oMath>
                </a14:m>
                <a:r>
                  <a:rPr lang="en-US" dirty="0">
                    <a:latin typeface="Arial" panose="020B0604020202020204" pitchFamily="34" charset="0"/>
                    <a:cs typeface="Arial" panose="020B0604020202020204" pitchFamily="34" charset="0"/>
                  </a:rPr>
                  <a:t>) = # of times words </a:t>
                </a:r>
                <a14:m>
                  <m:oMath xmlns:m="http://schemas.openxmlformats.org/officeDocument/2006/math">
                    <m:r>
                      <a:rPr lang="en-US" b="1" i="1" dirty="0">
                        <a:solidFill>
                          <a:srgbClr val="C00000"/>
                        </a:solidFill>
                        <a:latin typeface="Cambria Math" panose="02040503050406030204" pitchFamily="18" charset="0"/>
                      </a:rPr>
                      <m:t>𝒘</m:t>
                    </m:r>
                    <m:r>
                      <a:rPr lang="en-US" b="1" i="1" dirty="0">
                        <a:solidFill>
                          <a:srgbClr val="C00000"/>
                        </a:solidFill>
                        <a:latin typeface="Cambria Math" panose="02040503050406030204" pitchFamily="18" charset="0"/>
                      </a:rPr>
                      <m:t> </m:t>
                    </m:r>
                  </m:oMath>
                </a14:m>
                <a:r>
                  <a:rPr lang="en-US" dirty="0">
                    <a:latin typeface="Arial" panose="020B0604020202020204" pitchFamily="34" charset="0"/>
                    <a:cs typeface="Arial" panose="020B0604020202020204" pitchFamily="34" charset="0"/>
                  </a:rPr>
                  <a:t>and </a:t>
                </a:r>
                <a14:m>
                  <m:oMath xmlns:m="http://schemas.openxmlformats.org/officeDocument/2006/math">
                    <m:r>
                      <a:rPr lang="en-US" b="1" i="1" dirty="0">
                        <a:solidFill>
                          <a:srgbClr val="C00000"/>
                        </a:solidFill>
                        <a:latin typeface="Cambria Math" panose="02040503050406030204" pitchFamily="18" charset="0"/>
                      </a:rPr>
                      <m:t>𝒘</m:t>
                    </m:r>
                    <m:r>
                      <a:rPr lang="en-US" b="1" i="1" dirty="0">
                        <a:solidFill>
                          <a:srgbClr val="C00000"/>
                        </a:solidFill>
                        <a:latin typeface="Cambria Math" panose="02040503050406030204" pitchFamily="18" charset="0"/>
                      </a:rPr>
                      <m:t>′ </m:t>
                    </m:r>
                  </m:oMath>
                </a14:m>
                <a:r>
                  <a:rPr lang="en-US" dirty="0">
                    <a:latin typeface="Arial" panose="020B0604020202020204" pitchFamily="34" charset="0"/>
                    <a:cs typeface="Arial" panose="020B0604020202020204" pitchFamily="34" charset="0"/>
                  </a:rPr>
                  <a:t>appear together as a bigram in </a:t>
                </a:r>
                <a14:m>
                  <m:oMath xmlns:m="http://schemas.openxmlformats.org/officeDocument/2006/math">
                    <m:r>
                      <a:rPr lang="en-US" b="1" i="1" dirty="0">
                        <a:latin typeface="Cambria Math" panose="02040503050406030204" pitchFamily="18" charset="0"/>
                      </a:rPr>
                      <m:t>𝒅</m:t>
                    </m:r>
                    <m:r>
                      <a:rPr lang="en-US" b="1" i="1" dirty="0">
                        <a:latin typeface="Cambria Math" panose="02040503050406030204" pitchFamily="18" charset="0"/>
                      </a:rPr>
                      <m:t> </m:t>
                    </m:r>
                  </m:oMath>
                </a14:m>
                <a:endParaRPr lang="en-US" dirty="0">
                  <a:latin typeface="Arial" panose="020B0604020202020204" pitchFamily="34" charset="0"/>
                  <a:cs typeface="Arial" panose="020B0604020202020204" pitchFamily="34" charset="0"/>
                </a:endParaRPr>
              </a:p>
            </p:txBody>
          </p:sp>
        </mc:Choice>
        <mc:Fallback xmlns="">
          <p:sp>
            <p:nvSpPr>
              <p:cNvPr id="47" name="Rectangle 46">
                <a:extLst>
                  <a:ext uri="{FF2B5EF4-FFF2-40B4-BE49-F238E27FC236}">
                    <a16:creationId xmlns:a16="http://schemas.microsoft.com/office/drawing/2014/main" id="{B02C23F4-DEBC-6EDD-EA10-FC8FF670B41E}"/>
                  </a:ext>
                </a:extLst>
              </p:cNvPr>
              <p:cNvSpPr>
                <a:spLocks noRot="1" noChangeAspect="1" noMove="1" noResize="1" noEditPoints="1" noAdjustHandles="1" noChangeArrowheads="1" noChangeShapeType="1" noTextEdit="1"/>
              </p:cNvSpPr>
              <p:nvPr/>
            </p:nvSpPr>
            <p:spPr>
              <a:xfrm>
                <a:off x="771500" y="5260989"/>
                <a:ext cx="7447873" cy="393185"/>
              </a:xfrm>
              <a:prstGeom prst="rect">
                <a:avLst/>
              </a:prstGeom>
              <a:blipFill>
                <a:blip r:embed="rId9"/>
                <a:stretch>
                  <a:fillRect t="-7692" b="-16923"/>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368321D1-37B5-4CB9-65B1-E7DC2560A75C}"/>
              </a:ext>
            </a:extLst>
          </p:cNvPr>
          <p:cNvCxnSpPr>
            <a:cxnSpLocks/>
          </p:cNvCxnSpPr>
          <p:nvPr/>
        </p:nvCxnSpPr>
        <p:spPr>
          <a:xfrm>
            <a:off x="4005367" y="2001081"/>
            <a:ext cx="0" cy="2678396"/>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Content Placeholder 2">
                <a:extLst>
                  <a:ext uri="{FF2B5EF4-FFF2-40B4-BE49-F238E27FC236}">
                    <a16:creationId xmlns:a16="http://schemas.microsoft.com/office/drawing/2014/main" id="{D5E67AC8-984F-4842-6F38-567C2C627210}"/>
                  </a:ext>
                </a:extLst>
              </p:cNvPr>
              <p:cNvSpPr txBox="1">
                <a:spLocks/>
              </p:cNvSpPr>
              <p:nvPr/>
            </p:nvSpPr>
            <p:spPr>
              <a:xfrm>
                <a:off x="4241110" y="1912942"/>
                <a:ext cx="4455319" cy="550568"/>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latin typeface="Arial" panose="020B0604020202020204" pitchFamily="34" charset="0"/>
                    <a:cs typeface="Arial" panose="020B0604020202020204" pitchFamily="34" charset="0"/>
                  </a:rPr>
                  <a:t>Let’s say our corpus </a:t>
                </a:r>
                <a14:m>
                  <m:oMath xmlns:m="http://schemas.openxmlformats.org/officeDocument/2006/math">
                    <m:r>
                      <a:rPr lang="en-US" sz="1600" b="1" i="1" dirty="0">
                        <a:latin typeface="Cambria Math" panose="02040503050406030204" pitchFamily="18" charset="0"/>
                      </a:rPr>
                      <m:t>𝒅</m:t>
                    </m:r>
                  </m:oMath>
                </a14:m>
                <a:r>
                  <a:rPr lang="en-US" sz="1600" dirty="0">
                    <a:latin typeface="Arial" panose="020B0604020202020204" pitchFamily="34" charset="0"/>
                    <a:cs typeface="Arial" panose="020B0604020202020204" pitchFamily="34" charset="0"/>
                  </a:rPr>
                  <a:t> has 100,000 words</a:t>
                </a:r>
                <a:endParaRPr lang="en-US" sz="1600" dirty="0">
                  <a:solidFill>
                    <a:schemeClr val="accent5">
                      <a:lumMod val="75000"/>
                    </a:schemeClr>
                  </a:solidFill>
                  <a:latin typeface="Arial" panose="020B0604020202020204" pitchFamily="34" charset="0"/>
                  <a:cs typeface="Arial" panose="020B0604020202020204" pitchFamily="34" charset="0"/>
                </a:endParaRPr>
              </a:p>
            </p:txBody>
          </p:sp>
        </mc:Choice>
        <mc:Fallback xmlns="">
          <p:sp>
            <p:nvSpPr>
              <p:cNvPr id="49" name="Content Placeholder 2">
                <a:extLst>
                  <a:ext uri="{FF2B5EF4-FFF2-40B4-BE49-F238E27FC236}">
                    <a16:creationId xmlns:a16="http://schemas.microsoft.com/office/drawing/2014/main" id="{D5E67AC8-984F-4842-6F38-567C2C627210}"/>
                  </a:ext>
                </a:extLst>
              </p:cNvPr>
              <p:cNvSpPr txBox="1">
                <a:spLocks noRot="1" noChangeAspect="1" noMove="1" noResize="1" noEditPoints="1" noAdjustHandles="1" noChangeArrowheads="1" noChangeShapeType="1" noTextEdit="1"/>
              </p:cNvSpPr>
              <p:nvPr/>
            </p:nvSpPr>
            <p:spPr>
              <a:xfrm>
                <a:off x="4241110" y="1912942"/>
                <a:ext cx="4455319" cy="550568"/>
              </a:xfrm>
              <a:prstGeom prst="rect">
                <a:avLst/>
              </a:prstGeom>
              <a:blipFill>
                <a:blip r:embed="rId10"/>
                <a:stretch>
                  <a:fillRect t="-1111"/>
                </a:stretch>
              </a:blipFill>
            </p:spPr>
            <p:txBody>
              <a:bodyPr/>
              <a:lstStyle/>
              <a:p>
                <a:r>
                  <a:rPr lang="en-US">
                    <a:noFill/>
                  </a:rPr>
                  <a:t> </a:t>
                </a:r>
              </a:p>
            </p:txBody>
          </p:sp>
        </mc:Fallback>
      </mc:AlternateContent>
      <p:graphicFrame>
        <p:nvGraphicFramePr>
          <p:cNvPr id="50" name="Table 49">
            <a:extLst>
              <a:ext uri="{FF2B5EF4-FFF2-40B4-BE49-F238E27FC236}">
                <a16:creationId xmlns:a16="http://schemas.microsoft.com/office/drawing/2014/main" id="{FD96F8AF-75CF-022E-746D-9DB8C1EA8494}"/>
              </a:ext>
            </a:extLst>
          </p:cNvPr>
          <p:cNvGraphicFramePr>
            <a:graphicFrameLocks noGrp="1"/>
          </p:cNvGraphicFramePr>
          <p:nvPr/>
        </p:nvGraphicFramePr>
        <p:xfrm>
          <a:off x="5048354" y="2483303"/>
          <a:ext cx="2807494" cy="1770700"/>
        </p:xfrm>
        <a:graphic>
          <a:graphicData uri="http://schemas.openxmlformats.org/drawingml/2006/table">
            <a:tbl>
              <a:tblPr/>
              <a:tblGrid>
                <a:gridCol w="1214438">
                  <a:extLst>
                    <a:ext uri="{9D8B030D-6E8A-4147-A177-3AD203B41FA5}">
                      <a16:colId xmlns:a16="http://schemas.microsoft.com/office/drawing/2014/main" val="1285587778"/>
                    </a:ext>
                  </a:extLst>
                </a:gridCol>
                <a:gridCol w="1593056">
                  <a:extLst>
                    <a:ext uri="{9D8B030D-6E8A-4147-A177-3AD203B41FA5}">
                      <a16:colId xmlns:a16="http://schemas.microsoft.com/office/drawing/2014/main" val="3836941891"/>
                    </a:ext>
                  </a:extLst>
                </a:gridCol>
              </a:tblGrid>
              <a:tr h="262890">
                <a:tc>
                  <a:txBody>
                    <a:bodyPr/>
                    <a:lstStyle/>
                    <a:p>
                      <a:pPr algn="ctr"/>
                      <a:r>
                        <a:rPr lang="en-US" sz="1400" b="1">
                          <a:solidFill>
                            <a:srgbClr val="FFFFFF"/>
                          </a:solidFill>
                          <a:effectLst/>
                          <a:latin typeface="Avenir" panose="02000503020000020003" pitchFamily="2" charset="0"/>
                        </a:rPr>
                        <a:t>word</a:t>
                      </a:r>
                      <a:endParaRPr lang="en-US" sz="1400">
                        <a:effectLst/>
                      </a:endParaRPr>
                    </a:p>
                  </a:txBody>
                  <a:tcPr marL="28575" marR="28575" marT="28575" marB="28575" anchor="ctr">
                    <a:lnL>
                      <a:noFill/>
                    </a:lnL>
                    <a:lnR>
                      <a:noFill/>
                    </a:lnR>
                    <a:lnT>
                      <a:noFill/>
                    </a:lnT>
                    <a:lnB>
                      <a:noFill/>
                    </a:lnB>
                    <a:solidFill>
                      <a:srgbClr val="073A6C"/>
                    </a:solidFill>
                  </a:tcPr>
                </a:tc>
                <a:tc>
                  <a:txBody>
                    <a:bodyPr/>
                    <a:lstStyle/>
                    <a:p>
                      <a:pPr algn="ctr"/>
                      <a:r>
                        <a:rPr lang="en-US" sz="1400" b="1">
                          <a:solidFill>
                            <a:srgbClr val="FFFFFF"/>
                          </a:solidFill>
                          <a:effectLst/>
                          <a:latin typeface="Avenir" panose="02000503020000020003" pitchFamily="2" charset="0"/>
                        </a:rPr>
                        <a:t># occurrences</a:t>
                      </a:r>
                      <a:endParaRPr lang="en-US" sz="1400">
                        <a:effectLst/>
                      </a:endParaRPr>
                    </a:p>
                  </a:txBody>
                  <a:tcPr marL="28575" marR="28575" marT="28575" marB="28575" anchor="ctr">
                    <a:lnL>
                      <a:noFill/>
                    </a:lnL>
                    <a:lnR>
                      <a:noFill/>
                    </a:lnR>
                    <a:lnT>
                      <a:noFill/>
                    </a:lnT>
                    <a:lnB>
                      <a:noFill/>
                    </a:lnB>
                    <a:solidFill>
                      <a:srgbClr val="073A6C"/>
                    </a:solidFill>
                  </a:tcPr>
                </a:tc>
                <a:extLst>
                  <a:ext uri="{0D108BD9-81ED-4DB2-BD59-A6C34878D82A}">
                    <a16:rowId xmlns:a16="http://schemas.microsoft.com/office/drawing/2014/main" val="577504555"/>
                  </a:ext>
                </a:extLst>
              </a:tr>
              <a:tr h="300038">
                <a:tc>
                  <a:txBody>
                    <a:bodyPr/>
                    <a:lstStyle/>
                    <a:p>
                      <a:pPr algn="ctr"/>
                      <a:r>
                        <a:rPr lang="en-US" sz="1400" b="1" dirty="0">
                          <a:solidFill>
                            <a:srgbClr val="073A6C"/>
                          </a:solidFill>
                          <a:effectLst/>
                          <a:latin typeface="Avenir" panose="02000503020000020003" pitchFamily="2" charset="0"/>
                        </a:rPr>
                        <a:t>Jack</a:t>
                      </a:r>
                      <a:endParaRPr lang="en-US" sz="1400" dirty="0">
                        <a:effectLst/>
                      </a:endParaRPr>
                    </a:p>
                  </a:txBody>
                  <a:tcPr marL="28575" marR="28575" marT="28575" marB="28575" anchor="ctr">
                    <a:lnL>
                      <a:noFill/>
                    </a:lnL>
                    <a:lnR>
                      <a:noFill/>
                    </a:lnR>
                    <a:lnT>
                      <a:noFill/>
                    </a:lnT>
                    <a:lnB>
                      <a:noFill/>
                    </a:lnB>
                    <a:solidFill>
                      <a:srgbClr val="E2EEFF"/>
                    </a:solidFill>
                  </a:tcPr>
                </a:tc>
                <a:tc>
                  <a:txBody>
                    <a:bodyPr/>
                    <a:lstStyle/>
                    <a:p>
                      <a:pPr algn="ctr"/>
                      <a:r>
                        <a:rPr lang="en-US" sz="1400" dirty="0">
                          <a:solidFill>
                            <a:srgbClr val="000000"/>
                          </a:solidFill>
                          <a:effectLst/>
                          <a:latin typeface="Avenir" panose="02000503020000020003" pitchFamily="2" charset="0"/>
                        </a:rPr>
                        <a:t>15</a:t>
                      </a:r>
                      <a:endParaRPr lang="en-US" sz="1400" dirty="0">
                        <a:effectLst/>
                      </a:endParaRPr>
                    </a:p>
                  </a:txBody>
                  <a:tcPr marL="28575" marR="28575" marT="28575" marB="28575" anchor="ctr">
                    <a:lnL>
                      <a:noFill/>
                    </a:lnL>
                    <a:lnR>
                      <a:noFill/>
                    </a:lnR>
                    <a:lnT>
                      <a:noFill/>
                    </a:lnT>
                    <a:lnB>
                      <a:noFill/>
                    </a:lnB>
                    <a:solidFill>
                      <a:srgbClr val="E2EEFF"/>
                    </a:solidFill>
                  </a:tcPr>
                </a:tc>
                <a:extLst>
                  <a:ext uri="{0D108BD9-81ED-4DB2-BD59-A6C34878D82A}">
                    <a16:rowId xmlns:a16="http://schemas.microsoft.com/office/drawing/2014/main" val="664111085"/>
                  </a:ext>
                </a:extLst>
              </a:tr>
              <a:tr h="300038">
                <a:tc>
                  <a:txBody>
                    <a:bodyPr/>
                    <a:lstStyle/>
                    <a:p>
                      <a:pPr algn="ctr"/>
                      <a:r>
                        <a:rPr lang="en-US" sz="1400" b="1">
                          <a:solidFill>
                            <a:srgbClr val="073A6C"/>
                          </a:solidFill>
                          <a:effectLst/>
                          <a:latin typeface="Avenir" panose="02000503020000020003" pitchFamily="2" charset="0"/>
                        </a:rPr>
                        <a:t>was</a:t>
                      </a:r>
                      <a:endParaRPr lang="en-US" sz="1400">
                        <a:effectLst/>
                      </a:endParaRPr>
                    </a:p>
                  </a:txBody>
                  <a:tcPr marL="28575" marR="28575" marT="28575" marB="28575" anchor="ctr">
                    <a:lnL>
                      <a:noFill/>
                    </a:lnL>
                    <a:lnR>
                      <a:noFill/>
                    </a:lnR>
                    <a:lnT>
                      <a:noFill/>
                    </a:lnT>
                    <a:lnB>
                      <a:noFill/>
                    </a:lnB>
                    <a:solidFill>
                      <a:srgbClr val="FFFFFF"/>
                    </a:solidFill>
                  </a:tcPr>
                </a:tc>
                <a:tc>
                  <a:txBody>
                    <a:bodyPr/>
                    <a:lstStyle/>
                    <a:p>
                      <a:pPr algn="ctr"/>
                      <a:r>
                        <a:rPr lang="en-US" sz="1400" dirty="0">
                          <a:solidFill>
                            <a:srgbClr val="000000"/>
                          </a:solidFill>
                          <a:effectLst/>
                          <a:latin typeface="Avenir" panose="02000503020000020003" pitchFamily="2" charset="0"/>
                        </a:rPr>
                        <a:t>1,000</a:t>
                      </a:r>
                      <a:endParaRPr lang="en-US" sz="1400" dirty="0">
                        <a:effectLst/>
                      </a:endParaRP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337490900"/>
                  </a:ext>
                </a:extLst>
              </a:tr>
              <a:tr h="300038">
                <a:tc>
                  <a:txBody>
                    <a:bodyPr/>
                    <a:lstStyle/>
                    <a:p>
                      <a:pPr algn="ctr"/>
                      <a:r>
                        <a:rPr lang="en-US" sz="1400" b="1">
                          <a:solidFill>
                            <a:srgbClr val="073A6C"/>
                          </a:solidFill>
                          <a:effectLst/>
                          <a:latin typeface="Avenir" panose="02000503020000020003" pitchFamily="2" charset="0"/>
                        </a:rPr>
                        <a:t>late</a:t>
                      </a:r>
                      <a:endParaRPr lang="en-US" sz="1400">
                        <a:effectLst/>
                      </a:endParaRPr>
                    </a:p>
                  </a:txBody>
                  <a:tcPr marL="28575" marR="28575" marT="28575" marB="28575" anchor="ctr">
                    <a:lnL>
                      <a:noFill/>
                    </a:lnL>
                    <a:lnR>
                      <a:noFill/>
                    </a:lnR>
                    <a:lnT>
                      <a:noFill/>
                    </a:lnT>
                    <a:lnB>
                      <a:noFill/>
                    </a:lnB>
                    <a:solidFill>
                      <a:srgbClr val="E2EEFF"/>
                    </a:solidFill>
                  </a:tcPr>
                </a:tc>
                <a:tc>
                  <a:txBody>
                    <a:bodyPr/>
                    <a:lstStyle/>
                    <a:p>
                      <a:pPr algn="ctr"/>
                      <a:r>
                        <a:rPr lang="en-US" sz="1400" dirty="0">
                          <a:solidFill>
                            <a:srgbClr val="000000"/>
                          </a:solidFill>
                          <a:effectLst/>
                          <a:latin typeface="Avenir" panose="02000503020000020003" pitchFamily="2" charset="0"/>
                        </a:rPr>
                        <a:t>400</a:t>
                      </a:r>
                      <a:endParaRPr lang="en-US" sz="1400" dirty="0">
                        <a:effectLst/>
                      </a:endParaRPr>
                    </a:p>
                  </a:txBody>
                  <a:tcPr marL="28575" marR="28575" marT="28575" marB="28575" anchor="ctr">
                    <a:lnL>
                      <a:noFill/>
                    </a:lnL>
                    <a:lnR>
                      <a:noFill/>
                    </a:lnR>
                    <a:lnT>
                      <a:noFill/>
                    </a:lnT>
                    <a:lnB>
                      <a:noFill/>
                    </a:lnB>
                    <a:solidFill>
                      <a:srgbClr val="E2EEFF"/>
                    </a:solidFill>
                  </a:tcPr>
                </a:tc>
                <a:extLst>
                  <a:ext uri="{0D108BD9-81ED-4DB2-BD59-A6C34878D82A}">
                    <a16:rowId xmlns:a16="http://schemas.microsoft.com/office/drawing/2014/main" val="1165236682"/>
                  </a:ext>
                </a:extLst>
              </a:tr>
              <a:tr h="300038">
                <a:tc>
                  <a:txBody>
                    <a:bodyPr/>
                    <a:lstStyle/>
                    <a:p>
                      <a:pPr algn="ctr"/>
                      <a:r>
                        <a:rPr lang="en-US" sz="1400" b="1">
                          <a:solidFill>
                            <a:srgbClr val="073A6C"/>
                          </a:solidFill>
                          <a:effectLst/>
                          <a:latin typeface="Avenir" panose="02000503020000020003" pitchFamily="2" charset="0"/>
                        </a:rPr>
                        <a:t>for</a:t>
                      </a:r>
                      <a:endParaRPr lang="en-US" sz="1400">
                        <a:effectLst/>
                      </a:endParaRPr>
                    </a:p>
                  </a:txBody>
                  <a:tcPr marL="28575" marR="28575" marT="28575" marB="28575" anchor="ctr">
                    <a:lnL>
                      <a:noFill/>
                    </a:lnL>
                    <a:lnR>
                      <a:noFill/>
                    </a:lnR>
                    <a:lnT>
                      <a:noFill/>
                    </a:lnT>
                    <a:lnB>
                      <a:noFill/>
                    </a:lnB>
                    <a:solidFill>
                      <a:srgbClr val="FFFFFF"/>
                    </a:solidFill>
                  </a:tcPr>
                </a:tc>
                <a:tc>
                  <a:txBody>
                    <a:bodyPr/>
                    <a:lstStyle/>
                    <a:p>
                      <a:pPr algn="ctr"/>
                      <a:r>
                        <a:rPr lang="en-US" sz="1400" dirty="0">
                          <a:solidFill>
                            <a:srgbClr val="000000"/>
                          </a:solidFill>
                          <a:effectLst/>
                          <a:latin typeface="Avenir" panose="02000503020000020003" pitchFamily="2" charset="0"/>
                        </a:rPr>
                        <a:t>3,000</a:t>
                      </a:r>
                      <a:endParaRPr lang="en-US" sz="1400" dirty="0">
                        <a:effectLst/>
                      </a:endParaRP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2076682866"/>
                  </a:ext>
                </a:extLst>
              </a:tr>
              <a:tr h="300038">
                <a:tc>
                  <a:txBody>
                    <a:bodyPr/>
                    <a:lstStyle/>
                    <a:p>
                      <a:pPr algn="ctr"/>
                      <a:r>
                        <a:rPr lang="en-US" sz="1400" b="1">
                          <a:solidFill>
                            <a:srgbClr val="073A6C"/>
                          </a:solidFill>
                          <a:effectLst/>
                          <a:latin typeface="Avenir" panose="02000503020000020003" pitchFamily="2" charset="0"/>
                        </a:rPr>
                        <a:t>class</a:t>
                      </a:r>
                      <a:endParaRPr lang="en-US" sz="1400">
                        <a:effectLst/>
                      </a:endParaRPr>
                    </a:p>
                  </a:txBody>
                  <a:tcPr marL="28575" marR="28575" marT="28575" marB="28575" anchor="ctr">
                    <a:lnL>
                      <a:noFill/>
                    </a:lnL>
                    <a:lnR>
                      <a:noFill/>
                    </a:lnR>
                    <a:lnT>
                      <a:noFill/>
                    </a:lnT>
                    <a:lnB>
                      <a:noFill/>
                    </a:lnB>
                    <a:solidFill>
                      <a:srgbClr val="E2EEFF"/>
                    </a:solidFill>
                  </a:tcPr>
                </a:tc>
                <a:tc>
                  <a:txBody>
                    <a:bodyPr/>
                    <a:lstStyle/>
                    <a:p>
                      <a:pPr algn="ctr"/>
                      <a:r>
                        <a:rPr lang="en-US" sz="1400" dirty="0">
                          <a:solidFill>
                            <a:srgbClr val="000000"/>
                          </a:solidFill>
                          <a:effectLst/>
                          <a:latin typeface="Avenir" panose="02000503020000020003" pitchFamily="2" charset="0"/>
                        </a:rPr>
                        <a:t>350</a:t>
                      </a:r>
                      <a:endParaRPr lang="en-US" sz="1400" dirty="0">
                        <a:effectLst/>
                      </a:endParaRPr>
                    </a:p>
                  </a:txBody>
                  <a:tcPr marL="28575" marR="28575" marT="28575" marB="28575" anchor="ctr">
                    <a:lnL>
                      <a:noFill/>
                    </a:lnL>
                    <a:lnR>
                      <a:noFill/>
                    </a:lnR>
                    <a:lnT>
                      <a:noFill/>
                    </a:lnT>
                    <a:lnB>
                      <a:noFill/>
                    </a:lnB>
                    <a:solidFill>
                      <a:srgbClr val="E2EEFF"/>
                    </a:solidFill>
                  </a:tcPr>
                </a:tc>
                <a:extLst>
                  <a:ext uri="{0D108BD9-81ED-4DB2-BD59-A6C34878D82A}">
                    <a16:rowId xmlns:a16="http://schemas.microsoft.com/office/drawing/2014/main" val="1636823802"/>
                  </a:ext>
                </a:extLst>
              </a:tr>
            </a:tbl>
          </a:graphicData>
        </a:graphic>
      </p:graphicFrame>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0C4A83E2-A55C-89AD-66BF-7606732D4CCD}"/>
                  </a:ext>
                </a:extLst>
              </p:cNvPr>
              <p:cNvSpPr txBox="1">
                <a:spLocks/>
              </p:cNvSpPr>
              <p:nvPr/>
            </p:nvSpPr>
            <p:spPr>
              <a:xfrm>
                <a:off x="-92763" y="3986708"/>
                <a:ext cx="4032563" cy="550568"/>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1800" dirty="0">
                        <a:latin typeface="Cambria Math" panose="02040503050406030204" pitchFamily="18" charset="0"/>
                      </a:rPr>
                      <m:t>P</m:t>
                    </m:r>
                    <m:r>
                      <a:rPr lang="en-US" sz="1800" dirty="0">
                        <a:latin typeface="Cambria Math" panose="02040503050406030204" pitchFamily="18" charset="0"/>
                      </a:rPr>
                      <m:t>(</m:t>
                    </m:r>
                    <m:r>
                      <m:rPr>
                        <m:sty m:val="p"/>
                      </m:rPr>
                      <a:rPr lang="en-US" sz="1800" dirty="0">
                        <a:solidFill>
                          <a:schemeClr val="accent5">
                            <a:lumMod val="75000"/>
                          </a:schemeClr>
                        </a:solidFill>
                        <a:latin typeface="Cambria Math" panose="02040503050406030204" pitchFamily="18" charset="0"/>
                      </a:rPr>
                      <m:t>class</m:t>
                    </m:r>
                    <m:r>
                      <a:rPr lang="en-US" sz="1800" dirty="0">
                        <a:latin typeface="Cambria Math" panose="02040503050406030204" pitchFamily="18" charset="0"/>
                      </a:rPr>
                      <m:t>|</m:t>
                    </m:r>
                    <m:r>
                      <m:rPr>
                        <m:sty m:val="p"/>
                      </m:rPr>
                      <a:rPr lang="en-US" sz="1800" dirty="0">
                        <a:solidFill>
                          <a:schemeClr val="accent5">
                            <a:lumMod val="75000"/>
                          </a:schemeClr>
                        </a:solidFill>
                        <a:latin typeface="Cambria Math" panose="02040503050406030204" pitchFamily="18" charset="0"/>
                      </a:rPr>
                      <m:t>for</m:t>
                    </m:r>
                    <m:r>
                      <a:rPr lang="en-US" sz="1800" dirty="0">
                        <a:latin typeface="Cambria Math" panose="02040503050406030204" pitchFamily="18" charset="0"/>
                      </a:rPr>
                      <m:t>)</m:t>
                    </m:r>
                  </m:oMath>
                </a14:m>
                <a:r>
                  <a:rPr lang="en-US" sz="1800" dirty="0">
                    <a:latin typeface="Avenir Light" panose="020B0402020203020204" pitchFamily="34" charset="77"/>
                  </a:rPr>
                  <a:t> =</a:t>
                </a:r>
                <a:r>
                  <a:rPr lang="en-US" sz="1800" dirty="0"/>
                  <a:t> </a:t>
                </a:r>
                <a14:m>
                  <m:oMath xmlns:m="http://schemas.openxmlformats.org/officeDocument/2006/math">
                    <m:r>
                      <m:rPr>
                        <m:sty m:val="p"/>
                      </m:rPr>
                      <a:rPr lang="en-US" sz="1800" dirty="0">
                        <a:latin typeface="Cambria Math" panose="02040503050406030204" pitchFamily="18" charset="0"/>
                      </a:rPr>
                      <m:t>P</m:t>
                    </m:r>
                    <m:r>
                      <a:rPr lang="en-US" sz="1800" dirty="0">
                        <a:latin typeface="Cambria Math" panose="02040503050406030204" pitchFamily="18" charset="0"/>
                      </a:rPr>
                      <m:t>(</m:t>
                    </m:r>
                    <m:r>
                      <m:rPr>
                        <m:sty m:val="p"/>
                      </m:rPr>
                      <a:rPr lang="en-US" sz="1800" dirty="0">
                        <a:solidFill>
                          <a:schemeClr val="accent5">
                            <a:lumMod val="75000"/>
                          </a:schemeClr>
                        </a:solidFill>
                        <a:latin typeface="Cambria Math" panose="02040503050406030204" pitchFamily="18" charset="0"/>
                      </a:rPr>
                      <m:t>for</m:t>
                    </m:r>
                    <m:r>
                      <a:rPr lang="en-US" sz="1800" dirty="0">
                        <a:latin typeface="Cambria Math" panose="02040503050406030204" pitchFamily="18" charset="0"/>
                      </a:rPr>
                      <m:t>, </m:t>
                    </m:r>
                    <m:r>
                      <m:rPr>
                        <m:sty m:val="p"/>
                      </m:rPr>
                      <a:rPr lang="en-US" sz="1800" dirty="0">
                        <a:solidFill>
                          <a:schemeClr val="accent5">
                            <a:lumMod val="75000"/>
                          </a:schemeClr>
                        </a:solidFill>
                        <a:latin typeface="Cambria Math" panose="02040503050406030204" pitchFamily="18" charset="0"/>
                      </a:rPr>
                      <m:t>class</m:t>
                    </m:r>
                    <m:r>
                      <a:rPr lang="en-US" sz="1800" dirty="0">
                        <a:latin typeface="Cambria Math" panose="02040503050406030204" pitchFamily="18" charset="0"/>
                      </a:rPr>
                      <m:t>)</m:t>
                    </m:r>
                  </m:oMath>
                </a14:m>
                <a:r>
                  <a:rPr lang="en-US" sz="1800" dirty="0">
                    <a:latin typeface="Avenir Light" panose="020B0402020203020204" pitchFamily="34" charset="77"/>
                  </a:rPr>
                  <a:t> =</a:t>
                </a:r>
                <a:r>
                  <a:rPr lang="en-US" sz="1800" dirty="0">
                    <a:solidFill>
                      <a:schemeClr val="accent5">
                        <a:lumMod val="75000"/>
                      </a:schemeClr>
                    </a:solidFill>
                    <a:latin typeface="Avenir Light" panose="020B0402020203020204" pitchFamily="34" charset="77"/>
                  </a:rPr>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12</m:t>
                        </m:r>
                      </m:num>
                      <m:den>
                        <m:r>
                          <a:rPr lang="en-US" sz="1800" i="1">
                            <a:latin typeface="Cambria Math" panose="02040503050406030204" pitchFamily="18" charset="0"/>
                          </a:rPr>
                          <m:t>3,000</m:t>
                        </m:r>
                      </m:den>
                    </m:f>
                  </m:oMath>
                </a14:m>
                <a:endParaRPr lang="en-US" sz="1800" dirty="0">
                  <a:solidFill>
                    <a:schemeClr val="accent5">
                      <a:lumMod val="75000"/>
                    </a:schemeClr>
                  </a:solidFill>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0C4A83E2-A55C-89AD-66BF-7606732D4CCD}"/>
                  </a:ext>
                </a:extLst>
              </p:cNvPr>
              <p:cNvSpPr txBox="1">
                <a:spLocks noRot="1" noChangeAspect="1" noMove="1" noResize="1" noEditPoints="1" noAdjustHandles="1" noChangeArrowheads="1" noChangeShapeType="1" noTextEdit="1"/>
              </p:cNvSpPr>
              <p:nvPr/>
            </p:nvSpPr>
            <p:spPr>
              <a:xfrm>
                <a:off x="-92763" y="3986708"/>
                <a:ext cx="4032563" cy="550568"/>
              </a:xfrm>
              <a:prstGeom prst="rect">
                <a:avLst/>
              </a:prstGeom>
              <a:blipFill>
                <a:blip r:embed="rId11"/>
                <a:stretch>
                  <a:fillRect b="-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957C4BA-B01C-E916-DC15-129B710A28D0}"/>
                  </a:ext>
                </a:extLst>
              </p:cNvPr>
              <p:cNvSpPr/>
              <p:nvPr/>
            </p:nvSpPr>
            <p:spPr>
              <a:xfrm>
                <a:off x="771500" y="5730573"/>
                <a:ext cx="6497804" cy="381515"/>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solidFill>
                              <a:srgbClr val="C00000"/>
                            </a:solidFill>
                            <a:latin typeface="Cambria Math" panose="02040503050406030204" pitchFamily="18" charset="0"/>
                          </a:rPr>
                          <m:t>𝑤</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𝑤</m:t>
                        </m:r>
                        <m:r>
                          <a:rPr lang="en-US" i="1">
                            <a:solidFill>
                              <a:srgbClr val="C00000"/>
                            </a:solidFill>
                            <a:latin typeface="Cambria Math" panose="02040503050406030204" pitchFamily="18" charset="0"/>
                          </a:rPr>
                          <m:t>∗</m:t>
                        </m:r>
                      </m:sub>
                    </m:sSub>
                    <m:r>
                      <a:rPr lang="en-US" i="1">
                        <a:latin typeface="Cambria Math" panose="02040503050406030204" pitchFamily="18" charset="0"/>
                      </a:rPr>
                      <m:t>(</m:t>
                    </m:r>
                    <m:r>
                      <a:rPr lang="en-US" b="1" i="1">
                        <a:latin typeface="Cambria Math" panose="02040503050406030204" pitchFamily="18" charset="0"/>
                      </a:rPr>
                      <m:t>𝒅</m:t>
                    </m:r>
                    <m:r>
                      <a:rPr lang="en-US" i="1">
                        <a:latin typeface="Cambria Math" panose="02040503050406030204" pitchFamily="18" charset="0"/>
                      </a:rPr>
                      <m:t>)</m:t>
                    </m:r>
                  </m:oMath>
                </a14:m>
                <a:r>
                  <a:rPr lang="en-US" dirty="0">
                    <a:latin typeface="Arial" panose="020B0604020202020204" pitchFamily="34" charset="0"/>
                    <a:cs typeface="Arial" panose="020B0604020202020204" pitchFamily="34" charset="0"/>
                  </a:rPr>
                  <a:t> = # of times word </a:t>
                </a:r>
                <a14:m>
                  <m:oMath xmlns:m="http://schemas.openxmlformats.org/officeDocument/2006/math">
                    <m:r>
                      <a:rPr lang="en-US" b="1" i="1" dirty="0">
                        <a:solidFill>
                          <a:srgbClr val="C00000"/>
                        </a:solidFill>
                        <a:latin typeface="Cambria Math" panose="02040503050406030204" pitchFamily="18" charset="0"/>
                      </a:rPr>
                      <m:t>𝒘</m:t>
                    </m:r>
                  </m:oMath>
                </a14:m>
                <a:r>
                  <a:rPr lang="en-US" dirty="0">
                    <a:latin typeface="Arial" panose="020B0604020202020204" pitchFamily="34" charset="0"/>
                    <a:cs typeface="Arial" panose="020B0604020202020204" pitchFamily="34" charset="0"/>
                  </a:rPr>
                  <a:t> is the first token of a bigram in </a:t>
                </a:r>
                <a14:m>
                  <m:oMath xmlns:m="http://schemas.openxmlformats.org/officeDocument/2006/math">
                    <m:r>
                      <a:rPr lang="en-US" b="1" i="1" dirty="0">
                        <a:latin typeface="Cambria Math" panose="02040503050406030204" pitchFamily="18" charset="0"/>
                      </a:rPr>
                      <m:t>𝒅</m:t>
                    </m:r>
                  </m:oMath>
                </a14:m>
                <a:endParaRPr lang="en-US" dirty="0">
                  <a:latin typeface="Arial" panose="020B0604020202020204" pitchFamily="34" charset="0"/>
                  <a:cs typeface="Arial" panose="020B0604020202020204" pitchFamily="34" charset="0"/>
                </a:endParaRPr>
              </a:p>
            </p:txBody>
          </p:sp>
        </mc:Choice>
        <mc:Fallback xmlns="">
          <p:sp>
            <p:nvSpPr>
              <p:cNvPr id="52" name="Rectangle 51">
                <a:extLst>
                  <a:ext uri="{FF2B5EF4-FFF2-40B4-BE49-F238E27FC236}">
                    <a16:creationId xmlns:a16="http://schemas.microsoft.com/office/drawing/2014/main" id="{2957C4BA-B01C-E916-DC15-129B710A28D0}"/>
                  </a:ext>
                </a:extLst>
              </p:cNvPr>
              <p:cNvSpPr>
                <a:spLocks noRot="1" noChangeAspect="1" noMove="1" noResize="1" noEditPoints="1" noAdjustHandles="1" noChangeArrowheads="1" noChangeShapeType="1" noTextEdit="1"/>
              </p:cNvSpPr>
              <p:nvPr/>
            </p:nvSpPr>
            <p:spPr>
              <a:xfrm>
                <a:off x="771500" y="5730573"/>
                <a:ext cx="6497804" cy="381515"/>
              </a:xfrm>
              <a:prstGeom prst="rect">
                <a:avLst/>
              </a:prstGeom>
              <a:blipFill>
                <a:blip r:embed="rId12"/>
                <a:stretch>
                  <a:fillRect t="-7937" b="-20635"/>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E1EC03D1-623E-E7F3-4F4B-A9928B195814}"/>
              </a:ext>
            </a:extLst>
          </p:cNvPr>
          <p:cNvCxnSpPr>
            <a:cxnSpLocks/>
          </p:cNvCxnSpPr>
          <p:nvPr/>
        </p:nvCxnSpPr>
        <p:spPr>
          <a:xfrm flipV="1">
            <a:off x="168434" y="4706585"/>
            <a:ext cx="3802321" cy="1"/>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B6F3BA43-198D-D031-8875-DB61E8704B9E}"/>
                  </a:ext>
                </a:extLst>
              </p:cNvPr>
              <p:cNvSpPr/>
              <p:nvPr/>
            </p:nvSpPr>
            <p:spPr>
              <a:xfrm>
                <a:off x="5480889" y="4345911"/>
                <a:ext cx="2048959" cy="3931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i="1">
                                  <a:solidFill>
                                    <a:srgbClr val="C00000"/>
                                  </a:solidFill>
                                  <a:latin typeface="Cambria Math" panose="02040503050406030204" pitchFamily="18" charset="0"/>
                                </a:rPr>
                                <m:t>∗</m:t>
                              </m:r>
                            </m:sub>
                          </m:sSub>
                        </m:sub>
                      </m:sSub>
                      <m:r>
                        <a:rPr lang="en-US" i="1">
                          <a:latin typeface="Cambria Math" panose="02040503050406030204" pitchFamily="18" charset="0"/>
                        </a:rPr>
                        <m:t>(</m:t>
                      </m:r>
                      <m:r>
                        <a:rPr lang="en-US" b="1" i="1">
                          <a:latin typeface="Cambria Math" panose="02040503050406030204" pitchFamily="18" charset="0"/>
                        </a:rPr>
                        <m:t>𝒅</m:t>
                      </m:r>
                      <m:r>
                        <a:rPr lang="en-US" i="1">
                          <a:latin typeface="Cambria Math" panose="02040503050406030204" pitchFamily="18" charset="0"/>
                        </a:rPr>
                        <m:t>)=100,000</m:t>
                      </m:r>
                    </m:oMath>
                  </m:oMathPara>
                </a14:m>
                <a:endParaRPr lang="en-US" dirty="0"/>
              </a:p>
            </p:txBody>
          </p:sp>
        </mc:Choice>
        <mc:Fallback xmlns="">
          <p:sp>
            <p:nvSpPr>
              <p:cNvPr id="54" name="Rectangle 53">
                <a:extLst>
                  <a:ext uri="{FF2B5EF4-FFF2-40B4-BE49-F238E27FC236}">
                    <a16:creationId xmlns:a16="http://schemas.microsoft.com/office/drawing/2014/main" id="{B6F3BA43-198D-D031-8875-DB61E8704B9E}"/>
                  </a:ext>
                </a:extLst>
              </p:cNvPr>
              <p:cNvSpPr>
                <a:spLocks noRot="1" noChangeAspect="1" noMove="1" noResize="1" noEditPoints="1" noAdjustHandles="1" noChangeArrowheads="1" noChangeShapeType="1" noTextEdit="1"/>
              </p:cNvSpPr>
              <p:nvPr/>
            </p:nvSpPr>
            <p:spPr>
              <a:xfrm>
                <a:off x="5480889" y="4345911"/>
                <a:ext cx="2048959" cy="393121"/>
              </a:xfrm>
              <a:prstGeom prst="rect">
                <a:avLst/>
              </a:prstGeom>
              <a:blipFill>
                <a:blip r:embed="rId13"/>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Content Placeholder 2">
                <a:extLst>
                  <a:ext uri="{FF2B5EF4-FFF2-40B4-BE49-F238E27FC236}">
                    <a16:creationId xmlns:a16="http://schemas.microsoft.com/office/drawing/2014/main" id="{D044576E-2962-21A4-7B17-888ACEF1ABE7}"/>
                  </a:ext>
                </a:extLst>
              </p:cNvPr>
              <p:cNvSpPr txBox="1">
                <a:spLocks/>
              </p:cNvSpPr>
              <p:nvPr/>
            </p:nvSpPr>
            <p:spPr>
              <a:xfrm>
                <a:off x="62016" y="3025372"/>
                <a:ext cx="3667124" cy="550568"/>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1800" dirty="0">
                        <a:latin typeface="Cambria Math" panose="02040503050406030204" pitchFamily="18" charset="0"/>
                      </a:rPr>
                      <m:t>P</m:t>
                    </m:r>
                    <m:d>
                      <m:dPr>
                        <m:ctrlPr>
                          <a:rPr lang="en-US" sz="1800" i="1" dirty="0">
                            <a:latin typeface="Cambria Math" panose="02040503050406030204" pitchFamily="18" charset="0"/>
                          </a:rPr>
                        </m:ctrlPr>
                      </m:dPr>
                      <m:e>
                        <m:sSup>
                          <m:sSupPr>
                            <m:ctrlPr>
                              <a:rPr lang="en-US" sz="1800" i="1" dirty="0">
                                <a:solidFill>
                                  <a:srgbClr val="C00000"/>
                                </a:solidFill>
                                <a:latin typeface="Cambria Math" panose="02040503050406030204" pitchFamily="18" charset="0"/>
                              </a:rPr>
                            </m:ctrlPr>
                          </m:sSupPr>
                          <m:e>
                            <m:r>
                              <m:rPr>
                                <m:sty m:val="p"/>
                              </m:rPr>
                              <a:rPr lang="en-US" sz="1800" dirty="0">
                                <a:solidFill>
                                  <a:srgbClr val="C00000"/>
                                </a:solidFill>
                                <a:latin typeface="Cambria Math" panose="02040503050406030204" pitchFamily="18" charset="0"/>
                              </a:rPr>
                              <m:t>w</m:t>
                            </m:r>
                          </m:e>
                          <m:sup>
                            <m:r>
                              <a:rPr lang="en-US" sz="1800" i="1" dirty="0">
                                <a:solidFill>
                                  <a:srgbClr val="C00000"/>
                                </a:solidFill>
                                <a:latin typeface="Cambria Math" panose="02040503050406030204" pitchFamily="18" charset="0"/>
                              </a:rPr>
                              <m:t>′</m:t>
                            </m:r>
                          </m:sup>
                        </m:sSup>
                        <m:r>
                          <a:rPr lang="en-US" sz="1800" i="1" dirty="0">
                            <a:latin typeface="Cambria Math" panose="02040503050406030204" pitchFamily="18" charset="0"/>
                          </a:rPr>
                          <m:t>|</m:t>
                        </m:r>
                        <m:r>
                          <a:rPr lang="en-US" sz="1800" i="1" dirty="0">
                            <a:solidFill>
                              <a:srgbClr val="C00000"/>
                            </a:solidFill>
                            <a:latin typeface="Cambria Math" panose="02040503050406030204" pitchFamily="18" charset="0"/>
                          </a:rPr>
                          <m:t>𝑤</m:t>
                        </m:r>
                      </m:e>
                    </m:d>
                    <m:r>
                      <a:rPr lang="en-US" sz="1800" dirty="0">
                        <a:latin typeface="Cambria Math" panose="02040503050406030204" pitchFamily="18" charset="0"/>
                      </a:rPr>
                      <m:t>=</m:t>
                    </m:r>
                    <m:r>
                      <m:rPr>
                        <m:sty m:val="p"/>
                      </m:rPr>
                      <a:rPr lang="en-US" sz="1800" dirty="0">
                        <a:latin typeface="Cambria Math" panose="02040503050406030204" pitchFamily="18" charset="0"/>
                      </a:rPr>
                      <m:t>P</m:t>
                    </m:r>
                    <m:d>
                      <m:dPr>
                        <m:ctrlPr>
                          <a:rPr lang="en-US" sz="1800" i="1" dirty="0">
                            <a:latin typeface="Cambria Math" panose="02040503050406030204" pitchFamily="18" charset="0"/>
                          </a:rPr>
                        </m:ctrlPr>
                      </m:dPr>
                      <m:e>
                        <m:r>
                          <a:rPr lang="en-US" sz="1800" i="1" dirty="0">
                            <a:latin typeface="Cambria Math" panose="02040503050406030204" pitchFamily="18" charset="0"/>
                          </a:rPr>
                          <m:t>”</m:t>
                        </m:r>
                        <m:sSub>
                          <m:sSubPr>
                            <m:ctrlPr>
                              <a:rPr lang="en-US" sz="1800" i="1" dirty="0">
                                <a:solidFill>
                                  <a:srgbClr val="C00000"/>
                                </a:solidFill>
                                <a:latin typeface="Cambria Math" panose="02040503050406030204" pitchFamily="18" charset="0"/>
                              </a:rPr>
                            </m:ctrlPr>
                          </m:sSubPr>
                          <m:e>
                            <m:r>
                              <m:rPr>
                                <m:sty m:val="p"/>
                              </m:rPr>
                              <a:rPr lang="en-US" sz="1800" dirty="0">
                                <a:solidFill>
                                  <a:srgbClr val="C00000"/>
                                </a:solidFill>
                                <a:latin typeface="Cambria Math" panose="02040503050406030204" pitchFamily="18" charset="0"/>
                              </a:rPr>
                              <m:t>w</m:t>
                            </m:r>
                          </m:e>
                          <m:sub>
                            <m:r>
                              <a:rPr lang="en-US" sz="1800" dirty="0">
                                <a:solidFill>
                                  <a:srgbClr val="C00000"/>
                                </a:solidFill>
                                <a:latin typeface="Cambria Math" panose="02040503050406030204" pitchFamily="18" charset="0"/>
                              </a:rPr>
                              <m:t>,</m:t>
                            </m:r>
                          </m:sub>
                        </m:sSub>
                        <m:sSup>
                          <m:sSupPr>
                            <m:ctrlPr>
                              <a:rPr lang="en-US" sz="1800" i="1" dirty="0">
                                <a:solidFill>
                                  <a:srgbClr val="C00000"/>
                                </a:solidFill>
                                <a:latin typeface="Cambria Math" panose="02040503050406030204" pitchFamily="18" charset="0"/>
                              </a:rPr>
                            </m:ctrlPr>
                          </m:sSupPr>
                          <m:e>
                            <m:r>
                              <m:rPr>
                                <m:sty m:val="p"/>
                              </m:rPr>
                              <a:rPr lang="en-US" sz="1800" dirty="0">
                                <a:solidFill>
                                  <a:srgbClr val="C00000"/>
                                </a:solidFill>
                                <a:latin typeface="Cambria Math" panose="02040503050406030204" pitchFamily="18" charset="0"/>
                              </a:rPr>
                              <m:t>w</m:t>
                            </m:r>
                          </m:e>
                          <m:sup>
                            <m:r>
                              <a:rPr lang="en-US" sz="1800" dirty="0">
                                <a:solidFill>
                                  <a:srgbClr val="C00000"/>
                                </a:solidFill>
                                <a:latin typeface="Cambria Math" panose="02040503050406030204" pitchFamily="18" charset="0"/>
                              </a:rPr>
                              <m:t>′</m:t>
                            </m:r>
                          </m:sup>
                        </m:sSup>
                        <m:r>
                          <a:rPr lang="en-US" sz="1800" i="1" dirty="0">
                            <a:latin typeface="Cambria Math" panose="02040503050406030204" pitchFamily="18" charset="0"/>
                          </a:rPr>
                          <m:t>”</m:t>
                        </m:r>
                      </m:e>
                    </m:d>
                    <m:r>
                      <a:rPr lang="en-US" sz="1800" dirty="0">
                        <a:latin typeface="Cambria Math" panose="02040503050406030204" pitchFamily="18" charset="0"/>
                      </a:rPr>
                      <m:t>=</m:t>
                    </m:r>
                  </m:oMath>
                </a14:m>
                <a:r>
                  <a:rPr lang="en-US" sz="1800" dirty="0">
                    <a:solidFill>
                      <a:schemeClr val="accent5">
                        <a:lumMod val="75000"/>
                      </a:schemeClr>
                    </a:solidFill>
                    <a:latin typeface="Avenir Light" panose="020B0402020203020204" pitchFamily="34" charset="77"/>
                  </a:rPr>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𝑤</m:t>
                                </m:r>
                                <m:r>
                                  <a:rPr lang="en-US" sz="1800" i="1">
                                    <a:solidFill>
                                      <a:srgbClr val="C00000"/>
                                    </a:solidFill>
                                    <a:latin typeface="Cambria Math" panose="02040503050406030204" pitchFamily="18" charset="0"/>
                                  </a:rPr>
                                  <m:t>,</m:t>
                                </m:r>
                                <m:r>
                                  <a:rPr lang="en-US" sz="1800" i="1">
                                    <a:solidFill>
                                      <a:srgbClr val="C00000"/>
                                    </a:solidFill>
                                    <a:latin typeface="Cambria Math" panose="02040503050406030204" pitchFamily="18" charset="0"/>
                                  </a:rPr>
                                  <m:t>𝑤</m:t>
                                </m:r>
                                <m:r>
                                  <a:rPr lang="en-US" sz="1800" i="1">
                                    <a:solidFill>
                                      <a:srgbClr val="C00000"/>
                                    </a:solidFill>
                                    <a:latin typeface="Cambria Math" panose="02040503050406030204" pitchFamily="18" charset="0"/>
                                  </a:rPr>
                                  <m:t>′</m:t>
                                </m:r>
                              </m:e>
                              <m:sub>
                                <m:r>
                                  <a:rPr lang="en-US" sz="1800" i="1">
                                    <a:solidFill>
                                      <a:srgbClr val="C00000"/>
                                    </a:solidFill>
                                    <a:latin typeface="Cambria Math" panose="02040503050406030204" pitchFamily="18" charset="0"/>
                                  </a:rPr>
                                  <m:t> </m:t>
                                </m:r>
                              </m:sub>
                            </m:sSub>
                          </m:sub>
                        </m:sSub>
                        <m:r>
                          <a:rPr lang="en-US" sz="1800" i="1">
                            <a:latin typeface="Cambria Math" panose="02040503050406030204" pitchFamily="18" charset="0"/>
                          </a:rPr>
                          <m:t>(</m:t>
                        </m:r>
                        <m:r>
                          <a:rPr lang="en-US" sz="1800" b="1" i="1">
                            <a:latin typeface="Cambria Math" panose="02040503050406030204" pitchFamily="18" charset="0"/>
                          </a:rPr>
                          <m:t>𝒅</m:t>
                        </m:r>
                        <m:r>
                          <a:rPr lang="en-US" sz="1800" i="1">
                            <a:latin typeface="Cambria Math" panose="02040503050406030204" pitchFamily="18" charset="0"/>
                          </a:rPr>
                          <m:t>)</m:t>
                        </m:r>
                      </m:num>
                      <m:den>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𝑤</m:t>
                                </m:r>
                                <m:r>
                                  <a:rPr lang="en-US" sz="1800" i="1">
                                    <a:solidFill>
                                      <a:srgbClr val="C00000"/>
                                    </a:solidFill>
                                    <a:latin typeface="Cambria Math" panose="02040503050406030204" pitchFamily="18" charset="0"/>
                                  </a:rPr>
                                  <m:t>,</m:t>
                                </m:r>
                                <m:r>
                                  <a:rPr lang="en-US" sz="1800" i="1">
                                    <a:solidFill>
                                      <a:srgbClr val="C00000"/>
                                    </a:solidFill>
                                    <a:latin typeface="Cambria Math" panose="02040503050406030204" pitchFamily="18" charset="0"/>
                                  </a:rPr>
                                  <m:t>𝑤</m:t>
                                </m:r>
                                <m:r>
                                  <a:rPr lang="en-US" sz="1800" i="1">
                                    <a:solidFill>
                                      <a:srgbClr val="C00000"/>
                                    </a:solidFill>
                                    <a:latin typeface="Cambria Math" panose="02040503050406030204" pitchFamily="18" charset="0"/>
                                  </a:rPr>
                                  <m:t>∗</m:t>
                                </m:r>
                              </m:e>
                              <m:sub>
                                <m:r>
                                  <a:rPr lang="en-US" sz="1800" i="1">
                                    <a:solidFill>
                                      <a:srgbClr val="C00000"/>
                                    </a:solidFill>
                                    <a:latin typeface="Cambria Math" panose="02040503050406030204" pitchFamily="18" charset="0"/>
                                  </a:rPr>
                                  <m:t> </m:t>
                                </m:r>
                              </m:sub>
                            </m:sSub>
                          </m:sub>
                        </m:sSub>
                        <m:r>
                          <a:rPr lang="en-US" sz="1800" i="1">
                            <a:latin typeface="Cambria Math" panose="02040503050406030204" pitchFamily="18" charset="0"/>
                          </a:rPr>
                          <m:t>(</m:t>
                        </m:r>
                        <m:r>
                          <a:rPr lang="en-US" sz="1800" b="1" i="1">
                            <a:latin typeface="Cambria Math" panose="02040503050406030204" pitchFamily="18" charset="0"/>
                          </a:rPr>
                          <m:t>𝒅</m:t>
                        </m:r>
                        <m:r>
                          <a:rPr lang="en-US" sz="1800" i="1">
                            <a:latin typeface="Cambria Math" panose="02040503050406030204" pitchFamily="18" charset="0"/>
                          </a:rPr>
                          <m:t>)</m:t>
                        </m:r>
                      </m:den>
                    </m:f>
                  </m:oMath>
                </a14:m>
                <a:endParaRPr lang="en-US" sz="1800" dirty="0">
                  <a:solidFill>
                    <a:schemeClr val="accent5">
                      <a:lumMod val="75000"/>
                    </a:schemeClr>
                  </a:solidFill>
                  <a:latin typeface="Avenir Light" panose="020B0402020203020204" pitchFamily="34" charset="77"/>
                </a:endParaRPr>
              </a:p>
            </p:txBody>
          </p:sp>
        </mc:Choice>
        <mc:Fallback xmlns="">
          <p:sp>
            <p:nvSpPr>
              <p:cNvPr id="55" name="Content Placeholder 2">
                <a:extLst>
                  <a:ext uri="{FF2B5EF4-FFF2-40B4-BE49-F238E27FC236}">
                    <a16:creationId xmlns:a16="http://schemas.microsoft.com/office/drawing/2014/main" id="{D044576E-2962-21A4-7B17-888ACEF1ABE7}"/>
                  </a:ext>
                </a:extLst>
              </p:cNvPr>
              <p:cNvSpPr txBox="1">
                <a:spLocks noRot="1" noChangeAspect="1" noMove="1" noResize="1" noEditPoints="1" noAdjustHandles="1" noChangeArrowheads="1" noChangeShapeType="1" noTextEdit="1"/>
              </p:cNvSpPr>
              <p:nvPr/>
            </p:nvSpPr>
            <p:spPr>
              <a:xfrm>
                <a:off x="62016" y="3025372"/>
                <a:ext cx="3667124" cy="550568"/>
              </a:xfrm>
              <a:prstGeom prst="rect">
                <a:avLst/>
              </a:prstGeom>
              <a:blipFill>
                <a:blip r:embed="rId14"/>
                <a:stretch>
                  <a:fillRect b="-19780"/>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64991BEA-FFA9-E4FE-61B6-F9B269818328}"/>
              </a:ext>
            </a:extLst>
          </p:cNvPr>
          <p:cNvSpPr txBox="1"/>
          <p:nvPr/>
        </p:nvSpPr>
        <p:spPr>
          <a:xfrm>
            <a:off x="262663" y="1190203"/>
            <a:ext cx="8881333" cy="707886"/>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Bigram Model Example </a:t>
            </a:r>
            <a:r>
              <a:rPr lang="en-US" sz="2000" dirty="0">
                <a:latin typeface="Arial" panose="020B0604020202020204" pitchFamily="34" charset="0"/>
                <a:cs typeface="Arial" panose="020B0604020202020204" pitchFamily="34" charset="0"/>
              </a:rPr>
              <a:t>– condition each word on its immediate predecessor </a:t>
            </a:r>
            <a:endParaRPr lang="en-US" sz="2000" dirty="0"/>
          </a:p>
        </p:txBody>
      </p:sp>
      <p:sp>
        <p:nvSpPr>
          <p:cNvPr id="58" name="TextBox 57">
            <a:extLst>
              <a:ext uri="{FF2B5EF4-FFF2-40B4-BE49-F238E27FC236}">
                <a16:creationId xmlns:a16="http://schemas.microsoft.com/office/drawing/2014/main" id="{4E1AC1F7-CC70-7A9B-4A4F-A0C167D0FC42}"/>
              </a:ext>
            </a:extLst>
          </p:cNvPr>
          <p:cNvSpPr txBox="1"/>
          <p:nvPr/>
        </p:nvSpPr>
        <p:spPr>
          <a:xfrm>
            <a:off x="3230169" y="6539984"/>
            <a:ext cx="2683662" cy="200055"/>
          </a:xfrm>
          <a:prstGeom prst="rect">
            <a:avLst/>
          </a:prstGeom>
          <a:noFill/>
        </p:spPr>
        <p:txBody>
          <a:bodyPr wrap="square">
            <a:spAutoFit/>
          </a:bodyPr>
          <a:lstStyle/>
          <a:p>
            <a:pPr algn="ctr"/>
            <a:r>
              <a:rPr lang="en-US" sz="700" dirty="0">
                <a:latin typeface="Arial" panose="020B0604020202020204" pitchFamily="34" charset="0"/>
                <a:cs typeface="Arial" panose="020B0604020202020204" pitchFamily="34" charset="0"/>
              </a:rPr>
              <a:t>Adapted from Chris Tanner’s CS287 Lecture Slides.</a:t>
            </a:r>
          </a:p>
        </p:txBody>
      </p:sp>
    </p:spTree>
    <p:extLst>
      <p:ext uri="{BB962C8B-B14F-4D97-AF65-F5344CB8AC3E}">
        <p14:creationId xmlns:p14="http://schemas.microsoft.com/office/powerpoint/2010/main" val="4258227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65DFCF-76A6-265E-1A51-9CE39C022C96}"/>
              </a:ext>
            </a:extLst>
          </p:cNvPr>
          <p:cNvSpPr>
            <a:spLocks noGrp="1"/>
          </p:cNvSpPr>
          <p:nvPr>
            <p:ph idx="1"/>
          </p:nvPr>
        </p:nvSpPr>
        <p:spPr>
          <a:xfrm>
            <a:off x="457200" y="1600200"/>
            <a:ext cx="8229600" cy="2641502"/>
          </a:xfrm>
        </p:spPr>
        <p:txBody>
          <a:bodyPr>
            <a:normAutofit/>
          </a:bodyPr>
          <a:lstStyle/>
          <a:p>
            <a:pPr marL="0" indent="0">
              <a:buNone/>
            </a:pPr>
            <a:r>
              <a:rPr lang="en-US" sz="1800" b="1" dirty="0"/>
              <a:t>Simple idea: </a:t>
            </a:r>
            <a:r>
              <a:rPr lang="en-US" sz="1800" dirty="0"/>
              <a:t>let’s represent each document as a </a:t>
            </a:r>
            <a:r>
              <a:rPr lang="en-US" sz="1800" u="sng" dirty="0"/>
              <a:t>feature vector</a:t>
            </a:r>
            <a:r>
              <a:rPr lang="en-US" sz="1800" dirty="0"/>
              <a:t>, which can serve as the input to any of your favorite supervised ML models</a:t>
            </a:r>
          </a:p>
          <a:p>
            <a:pPr marL="0" indent="0">
              <a:lnSpc>
                <a:spcPct val="110000"/>
              </a:lnSpc>
              <a:spcBef>
                <a:spcPts val="0"/>
              </a:spcBef>
              <a:buNone/>
            </a:pPr>
            <a:endParaRPr lang="en-US" sz="1800" dirty="0"/>
          </a:p>
          <a:p>
            <a:pPr marL="0" indent="0">
              <a:lnSpc>
                <a:spcPct val="110000"/>
              </a:lnSpc>
              <a:spcBef>
                <a:spcPts val="0"/>
              </a:spcBef>
              <a:buNone/>
            </a:pPr>
            <a:r>
              <a:rPr lang="en-US" sz="1800" dirty="0"/>
              <a:t>Let’s say our dataset’s entire </a:t>
            </a:r>
            <a:r>
              <a:rPr lang="en-US" sz="1800" i="1" dirty="0"/>
              <a:t>vocabulary</a:t>
            </a:r>
            <a:r>
              <a:rPr lang="en-US" sz="1800" dirty="0"/>
              <a:t> is just 10 words.  Each unique word can have its own dimension (feature index). Each document’s vector has a </a:t>
            </a:r>
            <a:r>
              <a:rPr lang="en-US" sz="1800" dirty="0">
                <a:solidFill>
                  <a:schemeClr val="accent5">
                    <a:lumMod val="75000"/>
                  </a:schemeClr>
                </a:solidFill>
              </a:rPr>
              <a:t>1</a:t>
            </a:r>
            <a:r>
              <a:rPr lang="en-US" sz="1800" dirty="0"/>
              <a:t> if the word is present. Otherwise, 0.</a:t>
            </a:r>
          </a:p>
          <a:p>
            <a:pPr marL="0" indent="0">
              <a:lnSpc>
                <a:spcPct val="110000"/>
              </a:lnSpc>
              <a:spcBef>
                <a:spcPts val="0"/>
              </a:spcBef>
              <a:buNone/>
            </a:pPr>
            <a:endParaRPr lang="en-US" sz="1800" dirty="0"/>
          </a:p>
          <a:p>
            <a:pPr marL="0" indent="0" algn="ctr">
              <a:lnSpc>
                <a:spcPct val="110000"/>
              </a:lnSpc>
              <a:spcBef>
                <a:spcPts val="0"/>
              </a:spcBef>
              <a:buNone/>
            </a:pPr>
            <a:r>
              <a:rPr lang="en-US" sz="1800" dirty="0"/>
              <a:t>e.g., “</a:t>
            </a:r>
            <a:r>
              <a:rPr lang="en-US" sz="1800" dirty="0">
                <a:solidFill>
                  <a:schemeClr val="accent5">
                    <a:lumMod val="75000"/>
                  </a:schemeClr>
                </a:solidFill>
              </a:rPr>
              <a:t>the dog jumped</a:t>
            </a:r>
            <a:r>
              <a:rPr lang="en-US" sz="1800" dirty="0"/>
              <a:t>” is represented as</a:t>
            </a:r>
          </a:p>
          <a:p>
            <a:pPr marL="0" indent="0">
              <a:buNone/>
            </a:pPr>
            <a:endParaRPr lang="en-US" sz="1800" dirty="0"/>
          </a:p>
          <a:p>
            <a:pPr marL="0" indent="0">
              <a:buNone/>
            </a:pPr>
            <a:endParaRPr lang="en-US" sz="1800" dirty="0"/>
          </a:p>
        </p:txBody>
      </p:sp>
      <p:sp>
        <p:nvSpPr>
          <p:cNvPr id="3" name="Rectangle 2">
            <a:extLst>
              <a:ext uri="{FF2B5EF4-FFF2-40B4-BE49-F238E27FC236}">
                <a16:creationId xmlns:a16="http://schemas.microsoft.com/office/drawing/2014/main" id="{3C76F74C-DBD4-3C9F-700B-6A652A4171A2}"/>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dirty="0">
                <a:solidFill>
                  <a:schemeClr val="bg1"/>
                </a:solidFill>
                <a:latin typeface="Arial" panose="020B0604020202020204" pitchFamily="34" charset="0"/>
                <a:cs typeface="Arial" panose="020B0604020202020204" pitchFamily="34" charset="0"/>
              </a:rPr>
              <a:t>Bag of Words</a:t>
            </a:r>
          </a:p>
        </p:txBody>
      </p:sp>
      <p:sp>
        <p:nvSpPr>
          <p:cNvPr id="6" name="Rectangle 5">
            <a:extLst>
              <a:ext uri="{FF2B5EF4-FFF2-40B4-BE49-F238E27FC236}">
                <a16:creationId xmlns:a16="http://schemas.microsoft.com/office/drawing/2014/main" id="{387F56F6-7855-599E-3587-8CBFD958A564}"/>
              </a:ext>
            </a:extLst>
          </p:cNvPr>
          <p:cNvSpPr/>
          <p:nvPr/>
        </p:nvSpPr>
        <p:spPr>
          <a:xfrm rot="16200000">
            <a:off x="3677124" y="3292860"/>
            <a:ext cx="1604223" cy="5180905"/>
          </a:xfrm>
          <a:prstGeom prst="rect">
            <a:avLst/>
          </a:prstGeom>
        </p:spPr>
        <p:txBody>
          <a:bodyPr wrap="square">
            <a:spAutoFit/>
          </a:bodyPr>
          <a:lstStyle/>
          <a:p>
            <a:pPr algn="r">
              <a:spcBef>
                <a:spcPts val="800"/>
              </a:spcBef>
            </a:pPr>
            <a:r>
              <a:rPr lang="en-US" sz="2400" dirty="0">
                <a:solidFill>
                  <a:srgbClr val="C00000"/>
                </a:solidFill>
              </a:rPr>
              <a:t>dog</a:t>
            </a:r>
          </a:p>
          <a:p>
            <a:pPr algn="r">
              <a:spcBef>
                <a:spcPts val="800"/>
              </a:spcBef>
            </a:pPr>
            <a:r>
              <a:rPr lang="en-US" sz="2400" dirty="0">
                <a:solidFill>
                  <a:srgbClr val="C00000"/>
                </a:solidFill>
              </a:rPr>
              <a:t>the</a:t>
            </a:r>
          </a:p>
          <a:p>
            <a:pPr algn="r">
              <a:spcBef>
                <a:spcPts val="800"/>
              </a:spcBef>
            </a:pPr>
            <a:r>
              <a:rPr lang="en-US" sz="2400" dirty="0">
                <a:solidFill>
                  <a:srgbClr val="C00000"/>
                </a:solidFill>
              </a:rPr>
              <a:t>quick</a:t>
            </a:r>
          </a:p>
          <a:p>
            <a:pPr algn="r">
              <a:spcBef>
                <a:spcPts val="800"/>
              </a:spcBef>
            </a:pPr>
            <a:r>
              <a:rPr lang="en-US" sz="2400" dirty="0">
                <a:solidFill>
                  <a:srgbClr val="C00000"/>
                </a:solidFill>
              </a:rPr>
              <a:t>went</a:t>
            </a:r>
          </a:p>
          <a:p>
            <a:pPr algn="r">
              <a:spcBef>
                <a:spcPts val="800"/>
              </a:spcBef>
            </a:pPr>
            <a:r>
              <a:rPr lang="en-US" sz="2400" dirty="0">
                <a:solidFill>
                  <a:srgbClr val="C00000"/>
                </a:solidFill>
              </a:rPr>
              <a:t>brown</a:t>
            </a:r>
          </a:p>
          <a:p>
            <a:pPr algn="r">
              <a:spcBef>
                <a:spcPts val="800"/>
              </a:spcBef>
            </a:pPr>
            <a:r>
              <a:rPr lang="en-US" sz="2400" dirty="0">
                <a:solidFill>
                  <a:srgbClr val="C00000"/>
                </a:solidFill>
              </a:rPr>
              <a:t>a</a:t>
            </a:r>
          </a:p>
          <a:p>
            <a:pPr algn="r">
              <a:spcBef>
                <a:spcPts val="800"/>
              </a:spcBef>
            </a:pPr>
            <a:r>
              <a:rPr lang="en-US" sz="2400" dirty="0">
                <a:solidFill>
                  <a:srgbClr val="C00000"/>
                </a:solidFill>
              </a:rPr>
              <a:t>jumped</a:t>
            </a:r>
          </a:p>
          <a:p>
            <a:pPr algn="r">
              <a:spcBef>
                <a:spcPts val="800"/>
              </a:spcBef>
            </a:pPr>
            <a:r>
              <a:rPr lang="en-US" sz="2400" dirty="0">
                <a:solidFill>
                  <a:srgbClr val="C00000"/>
                </a:solidFill>
              </a:rPr>
              <a:t>fast</a:t>
            </a:r>
          </a:p>
          <a:p>
            <a:pPr algn="r">
              <a:spcBef>
                <a:spcPts val="800"/>
              </a:spcBef>
            </a:pPr>
            <a:r>
              <a:rPr lang="en-US" sz="2400" dirty="0">
                <a:solidFill>
                  <a:srgbClr val="C00000"/>
                </a:solidFill>
              </a:rPr>
              <a:t>over</a:t>
            </a:r>
          </a:p>
          <a:p>
            <a:pPr algn="r">
              <a:spcBef>
                <a:spcPts val="800"/>
              </a:spcBef>
            </a:pPr>
            <a:r>
              <a:rPr lang="en-US" sz="2400" dirty="0">
                <a:solidFill>
                  <a:srgbClr val="C00000"/>
                </a:solidFill>
              </a:rPr>
              <a:t>store</a:t>
            </a:r>
          </a:p>
          <a:p>
            <a:pPr algn="r">
              <a:spcBef>
                <a:spcPts val="800"/>
              </a:spcBef>
            </a:pPr>
            <a:endParaRPr lang="en-US" sz="2400" dirty="0">
              <a:solidFill>
                <a:srgbClr val="C00000"/>
              </a:solidFill>
            </a:endParaRPr>
          </a:p>
        </p:txBody>
      </p:sp>
      <p:sp>
        <p:nvSpPr>
          <p:cNvPr id="7" name="Rectangle 6">
            <a:extLst>
              <a:ext uri="{FF2B5EF4-FFF2-40B4-BE49-F238E27FC236}">
                <a16:creationId xmlns:a16="http://schemas.microsoft.com/office/drawing/2014/main" id="{52CAA0C2-C350-ECA6-FCC0-B5CF7E74D60C}"/>
              </a:ext>
            </a:extLst>
          </p:cNvPr>
          <p:cNvSpPr/>
          <p:nvPr/>
        </p:nvSpPr>
        <p:spPr>
          <a:xfrm>
            <a:off x="755435" y="4311760"/>
            <a:ext cx="7040844" cy="769441"/>
          </a:xfrm>
          <a:prstGeom prst="rect">
            <a:avLst/>
          </a:prstGeom>
        </p:spPr>
        <p:txBody>
          <a:bodyPr wrap="square" anchor="ctr">
            <a:spAutoFit/>
          </a:bodyPr>
          <a:lstStyle/>
          <a:p>
            <a:pPr algn="ctr"/>
            <a:r>
              <a:rPr lang="en-US" sz="4400" b="1" spc="300" dirty="0">
                <a:latin typeface="Avenir Light" panose="020B0402020203020204" pitchFamily="34" charset="77"/>
              </a:rPr>
              <a:t>[</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1  1  </a:t>
            </a:r>
            <a:r>
              <a:rPr lang="en-US" sz="2800" b="1" spc="300" dirty="0">
                <a:latin typeface="Avenir Light" panose="020B0402020203020204" pitchFamily="34" charset="77"/>
              </a:rPr>
              <a:t>0  0  0  0  </a:t>
            </a:r>
            <a:r>
              <a:rPr lang="en-US" sz="2800" b="1" spc="300" dirty="0">
                <a:solidFill>
                  <a:schemeClr val="accent5">
                    <a:lumMod val="75000"/>
                  </a:schemeClr>
                </a:solidFill>
                <a:latin typeface="Avenir Light" panose="020B0402020203020204" pitchFamily="34" charset="77"/>
              </a:rPr>
              <a:t>1</a:t>
            </a:r>
            <a:r>
              <a:rPr lang="en-US" sz="2800" b="1" spc="300" dirty="0">
                <a:latin typeface="Avenir Light" panose="020B0402020203020204" pitchFamily="34" charset="77"/>
              </a:rPr>
              <a:t>  0  0  0 </a:t>
            </a:r>
            <a:r>
              <a:rPr lang="en-US" sz="4400" b="1" spc="300" dirty="0">
                <a:latin typeface="Avenir Light" panose="020B0402020203020204" pitchFamily="34" charset="77"/>
              </a:rPr>
              <a:t>] </a:t>
            </a:r>
            <a:endParaRPr lang="en-US" sz="4400" spc="300" dirty="0"/>
          </a:p>
        </p:txBody>
      </p:sp>
      <p:sp>
        <p:nvSpPr>
          <p:cNvPr id="8" name="TextBox 7">
            <a:extLst>
              <a:ext uri="{FF2B5EF4-FFF2-40B4-BE49-F238E27FC236}">
                <a16:creationId xmlns:a16="http://schemas.microsoft.com/office/drawing/2014/main" id="{0B3503FF-D20B-7D50-22C1-B7CF3C45B8A5}"/>
              </a:ext>
            </a:extLst>
          </p:cNvPr>
          <p:cNvSpPr txBox="1"/>
          <p:nvPr/>
        </p:nvSpPr>
        <p:spPr>
          <a:xfrm>
            <a:off x="3230169" y="6539984"/>
            <a:ext cx="2683662" cy="200055"/>
          </a:xfrm>
          <a:prstGeom prst="rect">
            <a:avLst/>
          </a:prstGeom>
          <a:noFill/>
        </p:spPr>
        <p:txBody>
          <a:bodyPr wrap="square">
            <a:spAutoFit/>
          </a:bodyPr>
          <a:lstStyle/>
          <a:p>
            <a:pPr algn="ctr"/>
            <a:r>
              <a:rPr lang="en-US" sz="700" dirty="0">
                <a:latin typeface="Arial" panose="020B0604020202020204" pitchFamily="34" charset="0"/>
                <a:cs typeface="Arial" panose="020B0604020202020204" pitchFamily="34" charset="0"/>
              </a:rPr>
              <a:t>Adapted from Chris Tanner’s CS287 Lecture Slides.</a:t>
            </a:r>
          </a:p>
        </p:txBody>
      </p:sp>
    </p:spTree>
    <p:extLst>
      <p:ext uri="{BB962C8B-B14F-4D97-AF65-F5344CB8AC3E}">
        <p14:creationId xmlns:p14="http://schemas.microsoft.com/office/powerpoint/2010/main" val="1329396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60B097-5F38-768D-579E-E3C1EBBE5852}"/>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dirty="0">
                <a:solidFill>
                  <a:schemeClr val="bg1"/>
                </a:solidFill>
                <a:latin typeface="Arial" panose="020B0604020202020204" pitchFamily="34" charset="0"/>
                <a:cs typeface="Arial" panose="020B0604020202020204" pitchFamily="34" charset="0"/>
              </a:rPr>
              <a:t>Bag of Words</a:t>
            </a:r>
          </a:p>
        </p:txBody>
      </p:sp>
      <p:sp>
        <p:nvSpPr>
          <p:cNvPr id="6" name="Content Placeholder 2">
            <a:extLst>
              <a:ext uri="{FF2B5EF4-FFF2-40B4-BE49-F238E27FC236}">
                <a16:creationId xmlns:a16="http://schemas.microsoft.com/office/drawing/2014/main" id="{C47F7A64-4949-3485-B72B-61EC0360BE10}"/>
              </a:ext>
            </a:extLst>
          </p:cNvPr>
          <p:cNvSpPr txBox="1">
            <a:spLocks/>
          </p:cNvSpPr>
          <p:nvPr/>
        </p:nvSpPr>
        <p:spPr>
          <a:xfrm>
            <a:off x="165652" y="4288814"/>
            <a:ext cx="8812696" cy="548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dirty="0">
                <a:latin typeface="Arial" panose="020B0604020202020204" pitchFamily="34" charset="0"/>
                <a:cs typeface="Arial" panose="020B0604020202020204" pitchFamily="34" charset="0"/>
              </a:rPr>
              <a:t>Using a count-based approach, now we can see that it’s much more about the </a:t>
            </a:r>
          </a:p>
          <a:p>
            <a:pPr marL="0" indent="0">
              <a:lnSpc>
                <a:spcPct val="100000"/>
              </a:lnSpc>
              <a:spcBef>
                <a:spcPts val="0"/>
              </a:spcBef>
              <a:buNone/>
            </a:pPr>
            <a:r>
              <a:rPr lang="en-US" sz="1800" b="1" dirty="0">
                <a:solidFill>
                  <a:schemeClr val="accent5">
                    <a:lumMod val="75000"/>
                  </a:schemeClr>
                </a:solidFill>
                <a:latin typeface="Arial" panose="020B0604020202020204" pitchFamily="34" charset="0"/>
                <a:cs typeface="Arial" panose="020B0604020202020204" pitchFamily="34" charset="0"/>
              </a:rPr>
              <a:t>Chicago Cubs </a:t>
            </a:r>
            <a:r>
              <a:rPr lang="en-US" sz="1800" dirty="0">
                <a:latin typeface="Arial" panose="020B0604020202020204" pitchFamily="34" charset="0"/>
                <a:cs typeface="Arial" panose="020B0604020202020204" pitchFamily="34" charset="0"/>
              </a:rPr>
              <a:t>than the </a:t>
            </a:r>
            <a:r>
              <a:rPr lang="en-US" sz="1800" b="1" dirty="0">
                <a:solidFill>
                  <a:schemeClr val="accent4">
                    <a:lumMod val="75000"/>
                  </a:schemeClr>
                </a:solidFill>
                <a:latin typeface="Arial" panose="020B0604020202020204" pitchFamily="34" charset="0"/>
                <a:cs typeface="Arial" panose="020B0604020202020204" pitchFamily="34" charset="0"/>
              </a:rPr>
              <a:t>Padres</a:t>
            </a:r>
            <a:r>
              <a:rPr lang="en-US" sz="1800"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E41AA599-A67B-C78A-10D2-138A9A586AB8}"/>
              </a:ext>
            </a:extLst>
          </p:cNvPr>
          <p:cNvSpPr/>
          <p:nvPr/>
        </p:nvSpPr>
        <p:spPr>
          <a:xfrm>
            <a:off x="1051578" y="4870218"/>
            <a:ext cx="7040844" cy="769441"/>
          </a:xfrm>
          <a:prstGeom prst="rect">
            <a:avLst/>
          </a:prstGeom>
        </p:spPr>
        <p:txBody>
          <a:bodyPr wrap="square" anchor="ctr">
            <a:spAutoFit/>
          </a:bodyPr>
          <a:lstStyle/>
          <a:p>
            <a:pPr algn="ctr"/>
            <a:r>
              <a:rPr lang="en-US" sz="4400" b="1" spc="300" dirty="0">
                <a:latin typeface="Avenir Light" panose="020B0402020203020204" pitchFamily="34" charset="77"/>
              </a:rPr>
              <a:t>[</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2</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9</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 17  8</a:t>
            </a:r>
            <a:r>
              <a:rPr lang="en-US" sz="2800" b="1" spc="300" dirty="0">
                <a:latin typeface="Avenir Light" panose="020B0402020203020204" pitchFamily="34" charset="77"/>
              </a:rPr>
              <a:t>  0  </a:t>
            </a:r>
            <a:r>
              <a:rPr lang="en-US" sz="2800" b="1" spc="300" dirty="0">
                <a:solidFill>
                  <a:schemeClr val="accent5">
                    <a:lumMod val="75000"/>
                  </a:schemeClr>
                </a:solidFill>
                <a:latin typeface="Avenir Light" panose="020B0402020203020204" pitchFamily="34" charset="77"/>
              </a:rPr>
              <a:t>2</a:t>
            </a:r>
            <a:r>
              <a:rPr lang="en-US" sz="2800" b="1" spc="300" dirty="0">
                <a:latin typeface="Avenir Light" panose="020B0402020203020204" pitchFamily="34" charset="77"/>
              </a:rPr>
              <a:t>  0  0  0  </a:t>
            </a:r>
            <a:r>
              <a:rPr lang="en-US" sz="2800" b="1" spc="300" dirty="0">
                <a:solidFill>
                  <a:schemeClr val="accent5">
                    <a:lumMod val="75000"/>
                  </a:schemeClr>
                </a:solidFill>
                <a:latin typeface="Avenir Light" panose="020B0402020203020204" pitchFamily="34" charset="77"/>
              </a:rPr>
              <a:t>2</a:t>
            </a:r>
            <a:r>
              <a:rPr lang="en-US" sz="2800" b="1" spc="300" dirty="0">
                <a:latin typeface="Avenir Light" panose="020B0402020203020204" pitchFamily="34" charset="77"/>
              </a:rPr>
              <a:t> </a:t>
            </a:r>
            <a:r>
              <a:rPr lang="en-US" sz="4400" b="1" spc="300" dirty="0">
                <a:latin typeface="Avenir Light" panose="020B0402020203020204" pitchFamily="34" charset="77"/>
              </a:rPr>
              <a:t>] </a:t>
            </a:r>
            <a:endParaRPr lang="en-US" sz="4400" spc="300" dirty="0"/>
          </a:p>
        </p:txBody>
      </p:sp>
      <p:sp>
        <p:nvSpPr>
          <p:cNvPr id="9" name="Content Placeholder 2">
            <a:extLst>
              <a:ext uri="{FF2B5EF4-FFF2-40B4-BE49-F238E27FC236}">
                <a16:creationId xmlns:a16="http://schemas.microsoft.com/office/drawing/2014/main" id="{CFFEFFF6-BDF5-378C-9CD5-0670CBA13A3E}"/>
              </a:ext>
            </a:extLst>
          </p:cNvPr>
          <p:cNvSpPr txBox="1">
            <a:spLocks/>
          </p:cNvSpPr>
          <p:nvPr/>
        </p:nvSpPr>
        <p:spPr>
          <a:xfrm>
            <a:off x="165652" y="1168288"/>
            <a:ext cx="8812696" cy="9143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dirty="0">
                <a:latin typeface="Arial" panose="020B0604020202020204" pitchFamily="34" charset="0"/>
                <a:cs typeface="Arial" panose="020B0604020202020204" pitchFamily="34" charset="0"/>
              </a:rPr>
              <a:t>Imagine a document is a sports broadcast transcript, which concerns a few teams but mostly discusses the local home team, the Cubs. We have no indication of </a:t>
            </a:r>
            <a:r>
              <a:rPr lang="en-US" sz="1800" i="1" dirty="0">
                <a:latin typeface="Arial" panose="020B0604020202020204" pitchFamily="34" charset="0"/>
                <a:cs typeface="Arial" panose="020B0604020202020204" pitchFamily="34" charset="0"/>
              </a:rPr>
              <a:t>how much </a:t>
            </a:r>
            <a:r>
              <a:rPr lang="en-US" sz="1800" dirty="0">
                <a:latin typeface="Arial" panose="020B0604020202020204" pitchFamily="34" charset="0"/>
                <a:cs typeface="Arial" panose="020B0604020202020204" pitchFamily="34" charset="0"/>
              </a:rPr>
              <a:t>the document is about the Cubs.</a:t>
            </a:r>
          </a:p>
          <a:p>
            <a:pPr marL="0" indent="0">
              <a:lnSpc>
                <a:spcPct val="100000"/>
              </a:lnSpc>
              <a:spcBef>
                <a:spcPts val="0"/>
              </a:spcBef>
              <a:buNone/>
            </a:pPr>
            <a:endParaRPr lang="en-US" sz="18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13D0969-80E6-9CCF-038B-C0832F111580}"/>
              </a:ext>
            </a:extLst>
          </p:cNvPr>
          <p:cNvSpPr/>
          <p:nvPr/>
        </p:nvSpPr>
        <p:spPr>
          <a:xfrm>
            <a:off x="1051578" y="1927023"/>
            <a:ext cx="7040844" cy="769441"/>
          </a:xfrm>
          <a:prstGeom prst="rect">
            <a:avLst/>
          </a:prstGeom>
        </p:spPr>
        <p:txBody>
          <a:bodyPr wrap="square" anchor="ctr">
            <a:spAutoFit/>
          </a:bodyPr>
          <a:lstStyle/>
          <a:p>
            <a:pPr algn="ctr"/>
            <a:r>
              <a:rPr lang="en-US" sz="4400" b="1" spc="300" dirty="0">
                <a:latin typeface="Avenir Light" panose="020B0402020203020204" pitchFamily="34" charset="77"/>
              </a:rPr>
              <a:t>[</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1</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1</a:t>
            </a:r>
            <a:r>
              <a:rPr lang="en-US" sz="2800" b="1" spc="300" dirty="0">
                <a:latin typeface="Avenir Light" panose="020B0402020203020204" pitchFamily="34" charset="77"/>
              </a:rPr>
              <a:t> </a:t>
            </a:r>
            <a:r>
              <a:rPr lang="en-US" sz="2800" b="1" spc="300" dirty="0">
                <a:solidFill>
                  <a:schemeClr val="accent5">
                    <a:lumMod val="75000"/>
                  </a:schemeClr>
                </a:solidFill>
                <a:latin typeface="Avenir Light" panose="020B0402020203020204" pitchFamily="34" charset="77"/>
              </a:rPr>
              <a:t> 1  1</a:t>
            </a:r>
            <a:r>
              <a:rPr lang="en-US" sz="2800" b="1" spc="300" dirty="0">
                <a:latin typeface="Avenir Light" panose="020B0402020203020204" pitchFamily="34" charset="77"/>
              </a:rPr>
              <a:t>  0  </a:t>
            </a:r>
            <a:r>
              <a:rPr lang="en-US" sz="2800" b="1" spc="300" dirty="0">
                <a:solidFill>
                  <a:schemeClr val="accent5">
                    <a:lumMod val="75000"/>
                  </a:schemeClr>
                </a:solidFill>
                <a:latin typeface="Avenir Light" panose="020B0402020203020204" pitchFamily="34" charset="77"/>
              </a:rPr>
              <a:t>1</a:t>
            </a:r>
            <a:r>
              <a:rPr lang="en-US" sz="2800" b="1" spc="300" dirty="0">
                <a:latin typeface="Avenir Light" panose="020B0402020203020204" pitchFamily="34" charset="77"/>
              </a:rPr>
              <a:t>  0  0  0  </a:t>
            </a:r>
            <a:r>
              <a:rPr lang="en-US" sz="2800" b="1" spc="300" dirty="0">
                <a:solidFill>
                  <a:schemeClr val="accent5">
                    <a:lumMod val="75000"/>
                  </a:schemeClr>
                </a:solidFill>
                <a:latin typeface="Avenir Light" panose="020B0402020203020204" pitchFamily="34" charset="77"/>
              </a:rPr>
              <a:t>1</a:t>
            </a:r>
            <a:r>
              <a:rPr lang="en-US" sz="2800" b="1" spc="300" dirty="0">
                <a:latin typeface="Avenir Light" panose="020B0402020203020204" pitchFamily="34" charset="77"/>
              </a:rPr>
              <a:t> </a:t>
            </a:r>
            <a:r>
              <a:rPr lang="en-US" sz="4400" b="1" spc="300" dirty="0">
                <a:latin typeface="Avenir Light" panose="020B0402020203020204" pitchFamily="34" charset="77"/>
              </a:rPr>
              <a:t>] </a:t>
            </a:r>
            <a:endParaRPr lang="en-US" sz="4400" spc="300" dirty="0"/>
          </a:p>
        </p:txBody>
      </p:sp>
      <p:sp>
        <p:nvSpPr>
          <p:cNvPr id="11" name="Rectangle 10">
            <a:extLst>
              <a:ext uri="{FF2B5EF4-FFF2-40B4-BE49-F238E27FC236}">
                <a16:creationId xmlns:a16="http://schemas.microsoft.com/office/drawing/2014/main" id="{79DFB4E2-31E5-8FCA-DB4A-03989A31A054}"/>
              </a:ext>
            </a:extLst>
          </p:cNvPr>
          <p:cNvSpPr/>
          <p:nvPr/>
        </p:nvSpPr>
        <p:spPr>
          <a:xfrm rot="16200000">
            <a:off x="3995181" y="908123"/>
            <a:ext cx="1604223" cy="5180905"/>
          </a:xfrm>
          <a:prstGeom prst="rect">
            <a:avLst/>
          </a:prstGeom>
        </p:spPr>
        <p:txBody>
          <a:bodyPr wrap="square">
            <a:spAutoFit/>
          </a:bodyPr>
          <a:lstStyle/>
          <a:p>
            <a:pPr algn="r">
              <a:spcBef>
                <a:spcPts val="800"/>
              </a:spcBef>
            </a:pPr>
            <a:r>
              <a:rPr lang="en-US" sz="2400" dirty="0">
                <a:solidFill>
                  <a:srgbClr val="C00000"/>
                </a:solidFill>
              </a:rPr>
              <a:t>baseball</a:t>
            </a:r>
          </a:p>
          <a:p>
            <a:pPr algn="r">
              <a:spcBef>
                <a:spcPts val="800"/>
              </a:spcBef>
            </a:pPr>
            <a:r>
              <a:rPr lang="en-US" sz="2400" dirty="0" err="1">
                <a:solidFill>
                  <a:srgbClr val="C00000"/>
                </a:solidFill>
              </a:rPr>
              <a:t>chicago</a:t>
            </a:r>
            <a:endParaRPr lang="en-US" sz="2400" dirty="0">
              <a:solidFill>
                <a:srgbClr val="C00000"/>
              </a:solidFill>
            </a:endParaRPr>
          </a:p>
          <a:p>
            <a:pPr algn="r">
              <a:spcBef>
                <a:spcPts val="800"/>
              </a:spcBef>
            </a:pPr>
            <a:r>
              <a:rPr lang="en-US" sz="2400" dirty="0">
                <a:solidFill>
                  <a:srgbClr val="C00000"/>
                </a:solidFill>
              </a:rPr>
              <a:t>cubs</a:t>
            </a:r>
          </a:p>
          <a:p>
            <a:pPr algn="r">
              <a:spcBef>
                <a:spcPts val="800"/>
              </a:spcBef>
            </a:pPr>
            <a:r>
              <a:rPr lang="en-US" sz="2400" dirty="0">
                <a:solidFill>
                  <a:srgbClr val="C00000"/>
                </a:solidFill>
              </a:rPr>
              <a:t>the</a:t>
            </a:r>
          </a:p>
          <a:p>
            <a:pPr algn="r">
              <a:spcBef>
                <a:spcPts val="800"/>
              </a:spcBef>
            </a:pPr>
            <a:r>
              <a:rPr lang="en-US" sz="2400" dirty="0" err="1">
                <a:solidFill>
                  <a:srgbClr val="C00000"/>
                </a:solidFill>
              </a:rPr>
              <a:t>wringley</a:t>
            </a:r>
            <a:endParaRPr lang="en-US" sz="2400" dirty="0">
              <a:solidFill>
                <a:srgbClr val="C00000"/>
              </a:solidFill>
            </a:endParaRPr>
          </a:p>
          <a:p>
            <a:pPr algn="r">
              <a:spcBef>
                <a:spcPts val="800"/>
              </a:spcBef>
            </a:pPr>
            <a:r>
              <a:rPr lang="en-US" sz="2400" dirty="0">
                <a:solidFill>
                  <a:srgbClr val="C00000"/>
                </a:solidFill>
              </a:rPr>
              <a:t>padres</a:t>
            </a:r>
          </a:p>
          <a:p>
            <a:pPr algn="r">
              <a:spcBef>
                <a:spcPts val="800"/>
              </a:spcBef>
            </a:pPr>
            <a:r>
              <a:rPr lang="en-US" sz="2400" dirty="0" err="1">
                <a:solidFill>
                  <a:srgbClr val="C00000"/>
                </a:solidFill>
              </a:rPr>
              <a:t>shohei</a:t>
            </a:r>
            <a:endParaRPr lang="en-US" sz="2400" dirty="0">
              <a:solidFill>
                <a:srgbClr val="C00000"/>
              </a:solidFill>
            </a:endParaRPr>
          </a:p>
          <a:p>
            <a:pPr algn="r">
              <a:spcBef>
                <a:spcPts val="800"/>
              </a:spcBef>
            </a:pPr>
            <a:r>
              <a:rPr lang="en-US" sz="2400" dirty="0" err="1">
                <a:solidFill>
                  <a:srgbClr val="C00000"/>
                </a:solidFill>
              </a:rPr>
              <a:t>mvp</a:t>
            </a:r>
            <a:endParaRPr lang="en-US" sz="2400" dirty="0">
              <a:solidFill>
                <a:srgbClr val="C00000"/>
              </a:solidFill>
            </a:endParaRPr>
          </a:p>
          <a:p>
            <a:pPr algn="r">
              <a:spcBef>
                <a:spcPts val="800"/>
              </a:spcBef>
            </a:pPr>
            <a:r>
              <a:rPr lang="en-US" sz="2400" dirty="0">
                <a:solidFill>
                  <a:srgbClr val="C00000"/>
                </a:solidFill>
              </a:rPr>
              <a:t>homerun</a:t>
            </a:r>
          </a:p>
          <a:p>
            <a:pPr algn="r">
              <a:spcBef>
                <a:spcPts val="800"/>
              </a:spcBef>
            </a:pPr>
            <a:r>
              <a:rPr lang="en-US" sz="2400" dirty="0">
                <a:solidFill>
                  <a:srgbClr val="C00000"/>
                </a:solidFill>
              </a:rPr>
              <a:t>crowd</a:t>
            </a:r>
          </a:p>
          <a:p>
            <a:pPr algn="r">
              <a:spcBef>
                <a:spcPts val="800"/>
              </a:spcBef>
            </a:pPr>
            <a:endParaRPr lang="en-US" sz="2400" dirty="0">
              <a:solidFill>
                <a:srgbClr val="C00000"/>
              </a:solidFill>
            </a:endParaRPr>
          </a:p>
        </p:txBody>
      </p:sp>
      <p:sp>
        <p:nvSpPr>
          <p:cNvPr id="12" name="Rectangle 11">
            <a:extLst>
              <a:ext uri="{FF2B5EF4-FFF2-40B4-BE49-F238E27FC236}">
                <a16:creationId xmlns:a16="http://schemas.microsoft.com/office/drawing/2014/main" id="{03B8012C-A31F-FC16-3495-C24B95CB5249}"/>
              </a:ext>
            </a:extLst>
          </p:cNvPr>
          <p:cNvSpPr/>
          <p:nvPr/>
        </p:nvSpPr>
        <p:spPr>
          <a:xfrm rot="16200000">
            <a:off x="4021684" y="3745732"/>
            <a:ext cx="1604223" cy="5180905"/>
          </a:xfrm>
          <a:prstGeom prst="rect">
            <a:avLst/>
          </a:prstGeom>
        </p:spPr>
        <p:txBody>
          <a:bodyPr wrap="square">
            <a:spAutoFit/>
          </a:bodyPr>
          <a:lstStyle/>
          <a:p>
            <a:pPr algn="r">
              <a:spcBef>
                <a:spcPts val="800"/>
              </a:spcBef>
            </a:pPr>
            <a:r>
              <a:rPr lang="en-US" sz="2400" dirty="0">
                <a:solidFill>
                  <a:srgbClr val="C00000"/>
                </a:solidFill>
              </a:rPr>
              <a:t>baseball</a:t>
            </a:r>
          </a:p>
          <a:p>
            <a:pPr algn="r">
              <a:spcBef>
                <a:spcPts val="800"/>
              </a:spcBef>
            </a:pPr>
            <a:r>
              <a:rPr lang="en-US" sz="2400" dirty="0" err="1">
                <a:solidFill>
                  <a:srgbClr val="C00000"/>
                </a:solidFill>
              </a:rPr>
              <a:t>chicago</a:t>
            </a:r>
            <a:endParaRPr lang="en-US" sz="2400" dirty="0">
              <a:solidFill>
                <a:srgbClr val="C00000"/>
              </a:solidFill>
            </a:endParaRPr>
          </a:p>
          <a:p>
            <a:pPr algn="r">
              <a:spcBef>
                <a:spcPts val="800"/>
              </a:spcBef>
            </a:pPr>
            <a:r>
              <a:rPr lang="en-US" sz="2400" dirty="0">
                <a:solidFill>
                  <a:srgbClr val="C00000"/>
                </a:solidFill>
              </a:rPr>
              <a:t>cubs</a:t>
            </a:r>
          </a:p>
          <a:p>
            <a:pPr algn="r">
              <a:spcBef>
                <a:spcPts val="800"/>
              </a:spcBef>
            </a:pPr>
            <a:r>
              <a:rPr lang="en-US" sz="2400" dirty="0">
                <a:solidFill>
                  <a:srgbClr val="C00000"/>
                </a:solidFill>
              </a:rPr>
              <a:t>the</a:t>
            </a:r>
          </a:p>
          <a:p>
            <a:pPr algn="r">
              <a:spcBef>
                <a:spcPts val="800"/>
              </a:spcBef>
            </a:pPr>
            <a:r>
              <a:rPr lang="en-US" sz="2400" dirty="0" err="1">
                <a:solidFill>
                  <a:srgbClr val="C00000"/>
                </a:solidFill>
              </a:rPr>
              <a:t>wringley</a:t>
            </a:r>
            <a:endParaRPr lang="en-US" sz="2400" dirty="0">
              <a:solidFill>
                <a:srgbClr val="C00000"/>
              </a:solidFill>
            </a:endParaRPr>
          </a:p>
          <a:p>
            <a:pPr algn="r">
              <a:spcBef>
                <a:spcPts val="800"/>
              </a:spcBef>
            </a:pPr>
            <a:r>
              <a:rPr lang="en-US" sz="2400" dirty="0">
                <a:solidFill>
                  <a:srgbClr val="C00000"/>
                </a:solidFill>
              </a:rPr>
              <a:t>padres</a:t>
            </a:r>
          </a:p>
          <a:p>
            <a:pPr algn="r">
              <a:spcBef>
                <a:spcPts val="800"/>
              </a:spcBef>
            </a:pPr>
            <a:r>
              <a:rPr lang="en-US" sz="2400" dirty="0" err="1">
                <a:solidFill>
                  <a:srgbClr val="C00000"/>
                </a:solidFill>
              </a:rPr>
              <a:t>shohei</a:t>
            </a:r>
            <a:endParaRPr lang="en-US" sz="2400" dirty="0">
              <a:solidFill>
                <a:srgbClr val="C00000"/>
              </a:solidFill>
            </a:endParaRPr>
          </a:p>
          <a:p>
            <a:pPr algn="r">
              <a:spcBef>
                <a:spcPts val="800"/>
              </a:spcBef>
            </a:pPr>
            <a:r>
              <a:rPr lang="en-US" sz="2400" dirty="0" err="1">
                <a:solidFill>
                  <a:srgbClr val="C00000"/>
                </a:solidFill>
              </a:rPr>
              <a:t>mvp</a:t>
            </a:r>
            <a:endParaRPr lang="en-US" sz="2400" dirty="0">
              <a:solidFill>
                <a:srgbClr val="C00000"/>
              </a:solidFill>
            </a:endParaRPr>
          </a:p>
          <a:p>
            <a:pPr algn="r">
              <a:spcBef>
                <a:spcPts val="800"/>
              </a:spcBef>
            </a:pPr>
            <a:r>
              <a:rPr lang="en-US" sz="2400" dirty="0">
                <a:solidFill>
                  <a:srgbClr val="C00000"/>
                </a:solidFill>
              </a:rPr>
              <a:t>homerun</a:t>
            </a:r>
          </a:p>
          <a:p>
            <a:pPr algn="r">
              <a:spcBef>
                <a:spcPts val="800"/>
              </a:spcBef>
            </a:pPr>
            <a:r>
              <a:rPr lang="en-US" sz="2400" dirty="0">
                <a:solidFill>
                  <a:srgbClr val="C00000"/>
                </a:solidFill>
              </a:rPr>
              <a:t>crowd</a:t>
            </a:r>
          </a:p>
          <a:p>
            <a:pPr algn="r">
              <a:spcBef>
                <a:spcPts val="800"/>
              </a:spcBef>
            </a:pPr>
            <a:endParaRPr lang="en-US" sz="2400" dirty="0">
              <a:solidFill>
                <a:srgbClr val="C00000"/>
              </a:solidFill>
            </a:endParaRPr>
          </a:p>
        </p:txBody>
      </p:sp>
      <p:sp>
        <p:nvSpPr>
          <p:cNvPr id="13" name="TextBox 12">
            <a:extLst>
              <a:ext uri="{FF2B5EF4-FFF2-40B4-BE49-F238E27FC236}">
                <a16:creationId xmlns:a16="http://schemas.microsoft.com/office/drawing/2014/main" id="{73FFBADB-E213-2AE3-526B-AB45ED07C34A}"/>
              </a:ext>
            </a:extLst>
          </p:cNvPr>
          <p:cNvSpPr txBox="1"/>
          <p:nvPr/>
        </p:nvSpPr>
        <p:spPr>
          <a:xfrm>
            <a:off x="3230169" y="6672504"/>
            <a:ext cx="2683662" cy="200055"/>
          </a:xfrm>
          <a:prstGeom prst="rect">
            <a:avLst/>
          </a:prstGeom>
          <a:noFill/>
        </p:spPr>
        <p:txBody>
          <a:bodyPr wrap="square">
            <a:spAutoFit/>
          </a:bodyPr>
          <a:lstStyle/>
          <a:p>
            <a:pPr algn="ctr"/>
            <a:r>
              <a:rPr lang="en-US" sz="700" dirty="0">
                <a:latin typeface="Arial" panose="020B0604020202020204" pitchFamily="34" charset="0"/>
                <a:cs typeface="Arial" panose="020B0604020202020204" pitchFamily="34" charset="0"/>
              </a:rPr>
              <a:t>Adapted from Chris Tanner’s CS287 Lecture Slides.</a:t>
            </a:r>
          </a:p>
        </p:txBody>
      </p:sp>
    </p:spTree>
    <p:extLst>
      <p:ext uri="{BB962C8B-B14F-4D97-AF65-F5344CB8AC3E}">
        <p14:creationId xmlns:p14="http://schemas.microsoft.com/office/powerpoint/2010/main" val="17704878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D2BEC1-C254-A5D8-6938-9C260D85C199}"/>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dirty="0">
                <a:solidFill>
                  <a:schemeClr val="bg1"/>
                </a:solidFill>
                <a:latin typeface="Arial" panose="020B0604020202020204" pitchFamily="34" charset="0"/>
                <a:cs typeface="Arial" panose="020B0604020202020204" pitchFamily="34" charset="0"/>
              </a:rPr>
              <a:t>Bag of Words</a:t>
            </a:r>
          </a:p>
        </p:txBody>
      </p:sp>
      <mc:AlternateContent xmlns:mc="http://schemas.openxmlformats.org/markup-compatibility/2006" xmlns:a14="http://schemas.microsoft.com/office/drawing/2010/main">
        <mc:Choice Requires="a14">
          <p:sp>
            <p:nvSpPr>
              <p:cNvPr id="5" name="Content Placeholder 1">
                <a:extLst>
                  <a:ext uri="{FF2B5EF4-FFF2-40B4-BE49-F238E27FC236}">
                    <a16:creationId xmlns:a16="http://schemas.microsoft.com/office/drawing/2014/main" id="{E6DA2522-F43F-6966-DBCC-329A4D2209DE}"/>
                  </a:ext>
                </a:extLst>
              </p:cNvPr>
              <p:cNvSpPr>
                <a:spLocks noGrp="1"/>
              </p:cNvSpPr>
              <p:nvPr>
                <p:ph idx="1"/>
              </p:nvPr>
            </p:nvSpPr>
            <p:spPr>
              <a:xfrm>
                <a:off x="457200" y="1600200"/>
                <a:ext cx="8229600" cy="4204252"/>
              </a:xfrm>
            </p:spPr>
            <p:txBody>
              <a:bodyPr>
                <a:noAutofit/>
              </a:bodyPr>
              <a:lstStyle/>
              <a:p>
                <a:pPr marL="0" indent="0">
                  <a:lnSpc>
                    <a:spcPct val="150000"/>
                  </a:lnSpc>
                  <a:spcBef>
                    <a:spcPts val="1500"/>
                  </a:spcBef>
                  <a:buNone/>
                </a:pPr>
                <a:r>
                  <a:rPr lang="en-US" sz="2000" b="1" dirty="0"/>
                  <a:t>Weaknesses:</a:t>
                </a:r>
              </a:p>
              <a:p>
                <a:pPr>
                  <a:lnSpc>
                    <a:spcPct val="150000"/>
                  </a:lnSpc>
                  <a:spcBef>
                    <a:spcPts val="1500"/>
                  </a:spcBef>
                </a:pPr>
                <a:r>
                  <a:rPr lang="en-US" sz="2000" dirty="0"/>
                  <a:t>Flattened view of the document</a:t>
                </a:r>
              </a:p>
              <a:p>
                <a:pPr>
                  <a:lnSpc>
                    <a:spcPct val="150000"/>
                  </a:lnSpc>
                  <a:spcBef>
                    <a:spcPts val="1500"/>
                  </a:spcBef>
                </a:pPr>
                <a:r>
                  <a:rPr lang="en-US" sz="2000" dirty="0"/>
                  <a:t>Context-insensitive (“</a:t>
                </a:r>
                <a:r>
                  <a:rPr lang="en-US" sz="2000" dirty="0">
                    <a:solidFill>
                      <a:schemeClr val="accent5">
                        <a:lumMod val="75000"/>
                      </a:schemeClr>
                    </a:solidFill>
                  </a:rPr>
                  <a:t>the horse ate</a:t>
                </a:r>
                <a:r>
                  <a:rPr lang="en-US" sz="2000" dirty="0"/>
                  <a:t>” = “</a:t>
                </a:r>
                <a:r>
                  <a:rPr lang="en-US" sz="2000" dirty="0">
                    <a:solidFill>
                      <a:schemeClr val="accent5">
                        <a:lumMod val="75000"/>
                      </a:schemeClr>
                    </a:solidFill>
                  </a:rPr>
                  <a:t>ate the horse</a:t>
                </a:r>
                <a:r>
                  <a:rPr lang="en-US" sz="2000" dirty="0"/>
                  <a:t>”)</a:t>
                </a:r>
              </a:p>
              <a:p>
                <a:pPr>
                  <a:lnSpc>
                    <a:spcPct val="150000"/>
                  </a:lnSpc>
                  <a:spcBef>
                    <a:spcPts val="1500"/>
                  </a:spcBef>
                </a:pPr>
                <a:r>
                  <a:rPr lang="en-US" sz="2000" dirty="0"/>
                  <a:t>Curse of Dimensionality (</a:t>
                </a:r>
                <a:r>
                  <a:rPr lang="en-US" sz="2000" dirty="0">
                    <a:solidFill>
                      <a:schemeClr val="accent5">
                        <a:lumMod val="75000"/>
                      </a:schemeClr>
                    </a:solidFill>
                  </a:rPr>
                  <a:t>vocab could be over 100k</a:t>
                </a:r>
                <a:r>
                  <a:rPr lang="en-US" sz="2000" dirty="0"/>
                  <a:t>)</a:t>
                </a:r>
                <a:endParaRPr lang="en-US" sz="2000" dirty="0">
                  <a:solidFill>
                    <a:srgbClr val="C00000"/>
                  </a:solidFill>
                </a:endParaRPr>
              </a:p>
              <a:p>
                <a:pPr>
                  <a:lnSpc>
                    <a:spcPct val="150000"/>
                  </a:lnSpc>
                  <a:spcBef>
                    <a:spcPts val="1500"/>
                  </a:spcBef>
                </a:pPr>
                <a:r>
                  <a:rPr lang="en-US" sz="2000" dirty="0"/>
                  <a:t>Orthogonality: no concept of semantic similarity at the word-level</a:t>
                </a:r>
              </a:p>
              <a:p>
                <a:pPr lvl="1">
                  <a:lnSpc>
                    <a:spcPct val="150000"/>
                  </a:lnSpc>
                  <a:spcBef>
                    <a:spcPts val="1500"/>
                  </a:spcBef>
                </a:pPr>
                <a:r>
                  <a:rPr lang="en-US" sz="2000" dirty="0"/>
                  <a:t>e</a:t>
                </a:r>
                <a:r>
                  <a:rPr lang="en-US" sz="2000" b="0" dirty="0">
                    <a:solidFill>
                      <a:schemeClr val="tx1"/>
                    </a:solidFill>
                  </a:rPr>
                  <a:t>.g., </a:t>
                </a:r>
                <a14:m>
                  <m:oMath xmlns:m="http://schemas.openxmlformats.org/officeDocument/2006/math">
                    <m:r>
                      <a:rPr lang="en-US" sz="2000" b="0" i="1" smtClean="0">
                        <a:solidFill>
                          <a:schemeClr val="tx1"/>
                        </a:solidFill>
                        <a:latin typeface="Cambria Math" panose="02040503050406030204" pitchFamily="18" charset="0"/>
                      </a:rPr>
                      <m:t>𝑑</m:t>
                    </m:r>
                    <m:r>
                      <a:rPr lang="en-US" sz="2000" b="0" i="0" smtClean="0">
                        <a:solidFill>
                          <a:schemeClr val="tx1"/>
                        </a:solidFill>
                        <a:latin typeface="Cambria Math" panose="02040503050406030204" pitchFamily="18" charset="0"/>
                      </a:rPr>
                      <m:t>(</m:t>
                    </m:r>
                  </m:oMath>
                </a14:m>
                <a:r>
                  <a:rPr lang="en-US" sz="2000" dirty="0">
                    <a:solidFill>
                      <a:srgbClr val="C00000"/>
                    </a:solidFill>
                  </a:rPr>
                  <a:t>dog, cat</a:t>
                </a:r>
                <a:r>
                  <a:rPr lang="en-US" sz="2000" dirty="0"/>
                  <a:t>)</a:t>
                </a:r>
                <a:r>
                  <a:rPr lang="en-US" sz="2000" dirty="0">
                    <a:solidFill>
                      <a:srgbClr val="C00000"/>
                    </a:solidFill>
                  </a:rPr>
                  <a:t> = </a:t>
                </a:r>
                <a14:m>
                  <m:oMath xmlns:m="http://schemas.openxmlformats.org/officeDocument/2006/math">
                    <m:r>
                      <a:rPr lang="en-US" sz="2000" i="1">
                        <a:latin typeface="Cambria Math" panose="02040503050406030204" pitchFamily="18" charset="0"/>
                      </a:rPr>
                      <m:t>𝑑</m:t>
                    </m:r>
                    <m:r>
                      <a:rPr lang="en-US" sz="2000">
                        <a:latin typeface="Cambria Math" panose="02040503050406030204" pitchFamily="18" charset="0"/>
                      </a:rPr>
                      <m:t>(</m:t>
                    </m:r>
                  </m:oMath>
                </a14:m>
                <a:r>
                  <a:rPr lang="en-US" sz="2000" dirty="0">
                    <a:solidFill>
                      <a:srgbClr val="C00000"/>
                    </a:solidFill>
                  </a:rPr>
                  <a:t>dog, chair</a:t>
                </a:r>
                <a:r>
                  <a:rPr lang="en-US" sz="2000" dirty="0"/>
                  <a:t>)</a:t>
                </a:r>
                <a:endParaRPr lang="en-US" sz="2000" dirty="0">
                  <a:solidFill>
                    <a:srgbClr val="C00000"/>
                  </a:solidFill>
                </a:endParaRPr>
              </a:p>
              <a:p>
                <a:pPr>
                  <a:lnSpc>
                    <a:spcPct val="150000"/>
                  </a:lnSpc>
                  <a:spcBef>
                    <a:spcPts val="1500"/>
                  </a:spcBef>
                </a:pPr>
                <a:endParaRPr lang="en-US" sz="2000" dirty="0"/>
              </a:p>
            </p:txBody>
          </p:sp>
        </mc:Choice>
        <mc:Fallback xmlns="">
          <p:sp>
            <p:nvSpPr>
              <p:cNvPr id="5" name="Content Placeholder 1">
                <a:extLst>
                  <a:ext uri="{FF2B5EF4-FFF2-40B4-BE49-F238E27FC236}">
                    <a16:creationId xmlns:a16="http://schemas.microsoft.com/office/drawing/2014/main" id="{E6DA2522-F43F-6966-DBCC-329A4D2209DE}"/>
                  </a:ext>
                </a:extLst>
              </p:cNvPr>
              <p:cNvSpPr>
                <a:spLocks noGrp="1" noRot="1" noChangeAspect="1" noMove="1" noResize="1" noEditPoints="1" noAdjustHandles="1" noChangeArrowheads="1" noChangeShapeType="1" noTextEdit="1"/>
              </p:cNvSpPr>
              <p:nvPr>
                <p:ph idx="1"/>
              </p:nvPr>
            </p:nvSpPr>
            <p:spPr>
              <a:xfrm>
                <a:off x="457200" y="1600200"/>
                <a:ext cx="8229600" cy="4204252"/>
              </a:xfrm>
              <a:blipFill>
                <a:blip r:embed="rId2"/>
                <a:stretch>
                  <a:fillRect l="-74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51F5B91-3529-BC7C-266D-AEF031BE681B}"/>
              </a:ext>
            </a:extLst>
          </p:cNvPr>
          <p:cNvSpPr txBox="1"/>
          <p:nvPr/>
        </p:nvSpPr>
        <p:spPr>
          <a:xfrm>
            <a:off x="3230169" y="6539984"/>
            <a:ext cx="2683662" cy="200055"/>
          </a:xfrm>
          <a:prstGeom prst="rect">
            <a:avLst/>
          </a:prstGeom>
          <a:noFill/>
        </p:spPr>
        <p:txBody>
          <a:bodyPr wrap="square">
            <a:spAutoFit/>
          </a:bodyPr>
          <a:lstStyle/>
          <a:p>
            <a:pPr algn="ctr"/>
            <a:r>
              <a:rPr lang="en-US" sz="700" dirty="0">
                <a:latin typeface="Arial" panose="020B0604020202020204" pitchFamily="34" charset="0"/>
                <a:cs typeface="Arial" panose="020B0604020202020204" pitchFamily="34" charset="0"/>
              </a:rPr>
              <a:t>Adapted from Chris Tanner’s CS287 Lecture Slides.</a:t>
            </a:r>
          </a:p>
        </p:txBody>
      </p:sp>
    </p:spTree>
    <p:extLst>
      <p:ext uri="{BB962C8B-B14F-4D97-AF65-F5344CB8AC3E}">
        <p14:creationId xmlns:p14="http://schemas.microsoft.com/office/powerpoint/2010/main" val="376125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94DD9B3-C3A1-C29F-9607-3E8CDA5BFCC9}"/>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dirty="0"/>
              <a:t>Hands-on Coding</a:t>
            </a:r>
          </a:p>
        </p:txBody>
      </p:sp>
    </p:spTree>
    <p:extLst>
      <p:ext uri="{BB962C8B-B14F-4D97-AF65-F5344CB8AC3E}">
        <p14:creationId xmlns:p14="http://schemas.microsoft.com/office/powerpoint/2010/main" val="19380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9A8B7774-A737-12E8-AEBD-D4B465B93218}"/>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dirty="0">
                <a:solidFill>
                  <a:srgbClr val="FF0000"/>
                </a:solidFill>
              </a:rPr>
              <a:t>LESSON 3</a:t>
            </a:r>
          </a:p>
        </p:txBody>
      </p:sp>
    </p:spTree>
    <p:extLst>
      <p:ext uri="{BB962C8B-B14F-4D97-AF65-F5344CB8AC3E}">
        <p14:creationId xmlns:p14="http://schemas.microsoft.com/office/powerpoint/2010/main" val="990082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BC0C36A-D910-0833-58BD-30BA2CC32A22}"/>
                  </a:ext>
                </a:extLst>
              </p:cNvPr>
              <p:cNvSpPr txBox="1">
                <a:spLocks/>
              </p:cNvSpPr>
              <p:nvPr/>
            </p:nvSpPr>
            <p:spPr>
              <a:xfrm>
                <a:off x="96292" y="1143623"/>
                <a:ext cx="9252424" cy="23361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500"/>
                  </a:spcBef>
                  <a:buNone/>
                </a:pPr>
                <a:r>
                  <a:rPr lang="en-US" sz="2400" b="1" dirty="0">
                    <a:latin typeface="Avenir Light" panose="020B0402020203020204" pitchFamily="34" charset="77"/>
                  </a:rPr>
                  <a:t>TF (term frequency) = </a:t>
                </a:r>
                <a14:m>
                  <m:oMath xmlns:m="http://schemas.openxmlformats.org/officeDocument/2006/math">
                    <m:r>
                      <a:rPr lang="en-US" sz="2400" i="1" dirty="0">
                        <a:solidFill>
                          <a:srgbClr val="C00000"/>
                        </a:solidFill>
                        <a:latin typeface="Cambria Math" panose="02040503050406030204" pitchFamily="18" charset="0"/>
                      </a:rPr>
                      <m:t>𝑓</m:t>
                    </m:r>
                    <m:sSub>
                      <m:sSubPr>
                        <m:ctrlPr>
                          <a:rPr lang="en-US" sz="2400" i="1" baseline="-25000" dirty="0">
                            <a:solidFill>
                              <a:srgbClr val="C00000"/>
                            </a:solidFill>
                            <a:latin typeface="Cambria Math" panose="02040503050406030204" pitchFamily="18" charset="0"/>
                          </a:rPr>
                        </m:ctrlPr>
                      </m:sSubPr>
                      <m:e>
                        <m:r>
                          <a:rPr lang="en-US" sz="2400" i="1" baseline="-25000" dirty="0">
                            <a:solidFill>
                              <a:srgbClr val="C00000"/>
                            </a:solidFill>
                            <a:latin typeface="Cambria Math" panose="02040503050406030204" pitchFamily="18" charset="0"/>
                          </a:rPr>
                          <m:t>𝑤</m:t>
                        </m:r>
                      </m:e>
                      <m:sub>
                        <m:r>
                          <a:rPr lang="en-US" sz="2400" i="1" baseline="-25000" dirty="0">
                            <a:solidFill>
                              <a:srgbClr val="C00000"/>
                            </a:solidFill>
                            <a:latin typeface="Cambria Math" panose="02040503050406030204" pitchFamily="18" charset="0"/>
                          </a:rPr>
                          <m:t>𝑖</m:t>
                        </m:r>
                      </m:sub>
                    </m:sSub>
                    <m:r>
                      <a:rPr lang="en-US" sz="2400" i="1" baseline="-25000" dirty="0">
                        <a:solidFill>
                          <a:srgbClr val="C00000"/>
                        </a:solidFill>
                        <a:latin typeface="Cambria Math" panose="02040503050406030204" pitchFamily="18" charset="0"/>
                      </a:rPr>
                      <m:t> </m:t>
                    </m:r>
                  </m:oMath>
                </a14:m>
                <a:r>
                  <a:rPr lang="en-US" sz="2400" dirty="0">
                    <a:latin typeface="Avenir Light" panose="020B0402020203020204" pitchFamily="34" charset="77"/>
                  </a:rPr>
                  <a:t> = # times word </a:t>
                </a:r>
                <a14:m>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oMath>
                </a14:m>
                <a:r>
                  <a:rPr lang="en-US" sz="2400" dirty="0">
                    <a:solidFill>
                      <a:srgbClr val="C00000"/>
                    </a:solidFill>
                    <a:latin typeface="Avenir Light" panose="020B0402020203020204" pitchFamily="34" charset="77"/>
                  </a:rPr>
                  <a:t> </a:t>
                </a:r>
                <a:r>
                  <a:rPr lang="en-US" sz="2400" dirty="0">
                    <a:latin typeface="Avenir Light" panose="020B0402020203020204" pitchFamily="34" charset="77"/>
                  </a:rPr>
                  <a:t>appeared in the document </a:t>
                </a:r>
              </a:p>
              <a:p>
                <a:pPr marL="0" indent="0">
                  <a:lnSpc>
                    <a:spcPct val="100000"/>
                  </a:lnSpc>
                  <a:spcBef>
                    <a:spcPts val="1500"/>
                  </a:spcBef>
                  <a:buNone/>
                </a:pPr>
                <a:r>
                  <a:rPr lang="en-US" sz="2400" b="1" dirty="0">
                    <a:latin typeface="Avenir Light" panose="020B0402020203020204" pitchFamily="34" charset="77"/>
                  </a:rPr>
                  <a:t>IDF (inverse document frequency)</a:t>
                </a:r>
                <a:r>
                  <a:rPr lang="en-US" sz="2400" dirty="0">
                    <a:latin typeface="Avenir Light" panose="020B0402020203020204" pitchFamily="34" charset="77"/>
                  </a:rPr>
                  <a:t> = </a:t>
                </a:r>
                <a14:m>
                  <m:oMath xmlns:m="http://schemas.openxmlformats.org/officeDocument/2006/math">
                    <m:r>
                      <a:rPr lang="en-US" sz="2400" b="0" i="1" dirty="0" smtClean="0">
                        <a:latin typeface="Cambria Math" panose="02040503050406030204" pitchFamily="18" charset="0"/>
                      </a:rPr>
                      <m:t>𝑙𝑜𝑔</m:t>
                    </m:r>
                    <m:r>
                      <a:rPr lang="en-US" sz="2400" b="0" i="1" dirty="0" smtClean="0">
                        <a:latin typeface="Cambria Math" panose="02040503050406030204" pitchFamily="18" charset="0"/>
                      </a:rPr>
                      <m:t>⁡</m:t>
                    </m:r>
                  </m:oMath>
                </a14:m>
                <a:r>
                  <a:rPr lang="en-US" sz="4800" dirty="0">
                    <a:latin typeface="Avenir Light" panose="020B0402020203020204" pitchFamily="34" charset="77"/>
                  </a:rPr>
                  <a:t>(</a:t>
                </a:r>
                <a14:m>
                  <m:oMath xmlns:m="http://schemas.openxmlformats.org/officeDocument/2006/math">
                    <m:f>
                      <m:fPr>
                        <m:ctrlPr>
                          <a:rPr lang="en-US" sz="2400" i="1" smtClean="0">
                            <a:latin typeface="Cambria Math" panose="02040503050406030204" pitchFamily="18" charset="0"/>
                          </a:rPr>
                        </m:ctrlPr>
                      </m:fPr>
                      <m:num>
                        <m:r>
                          <m:rPr>
                            <m:nor/>
                          </m:rPr>
                          <a:rPr lang="en-US" sz="2400" i="0" smtClean="0">
                            <a:latin typeface="Cambria Math" panose="02040503050406030204" pitchFamily="18" charset="0"/>
                          </a:rPr>
                          <m:t># </m:t>
                        </m:r>
                        <m:r>
                          <m:rPr>
                            <m:nor/>
                          </m:rPr>
                          <a:rPr lang="en-US" sz="2400" i="0" smtClean="0">
                            <a:latin typeface="Cambria Math" panose="02040503050406030204" pitchFamily="18" charset="0"/>
                          </a:rPr>
                          <m:t>docs</m:t>
                        </m:r>
                        <m:r>
                          <m:rPr>
                            <m:nor/>
                          </m:rPr>
                          <a:rPr lang="en-US" sz="2400" i="0" smtClean="0">
                            <a:latin typeface="Cambria Math" panose="02040503050406030204" pitchFamily="18" charset="0"/>
                          </a:rPr>
                          <m:t> </m:t>
                        </m:r>
                        <m:r>
                          <m:rPr>
                            <m:nor/>
                          </m:rPr>
                          <a:rPr lang="en-US" sz="2400" i="0" smtClean="0">
                            <a:latin typeface="Cambria Math" panose="02040503050406030204" pitchFamily="18" charset="0"/>
                          </a:rPr>
                          <m:t>in</m:t>
                        </m:r>
                        <m:r>
                          <m:rPr>
                            <m:nor/>
                          </m:rPr>
                          <a:rPr lang="en-US" sz="2400" i="0" smtClean="0">
                            <a:latin typeface="Cambria Math" panose="02040503050406030204" pitchFamily="18" charset="0"/>
                          </a:rPr>
                          <m:t> </m:t>
                        </m:r>
                        <m:r>
                          <m:rPr>
                            <m:nor/>
                          </m:rPr>
                          <a:rPr lang="en-US" sz="2400" i="0" smtClean="0">
                            <a:latin typeface="Cambria Math" panose="02040503050406030204" pitchFamily="18" charset="0"/>
                          </a:rPr>
                          <m:t>corpus</m:t>
                        </m:r>
                      </m:num>
                      <m:den>
                        <m:r>
                          <m:rPr>
                            <m:nor/>
                          </m:rPr>
                          <a:rPr lang="en-US" sz="2400" i="0" smtClean="0">
                            <a:latin typeface="Cambria Math" panose="02040503050406030204" pitchFamily="18" charset="0"/>
                          </a:rPr>
                          <m:t># </m:t>
                        </m:r>
                        <m:r>
                          <m:rPr>
                            <m:nor/>
                          </m:rPr>
                          <a:rPr lang="en-US" sz="2400" i="0" smtClean="0">
                            <a:latin typeface="Cambria Math" panose="02040503050406030204" pitchFamily="18" charset="0"/>
                          </a:rPr>
                          <m:t>docs</m:t>
                        </m:r>
                        <m:r>
                          <m:rPr>
                            <m:nor/>
                          </m:rPr>
                          <a:rPr lang="en-US" sz="2400" i="0" smtClean="0">
                            <a:latin typeface="Cambria Math" panose="02040503050406030204" pitchFamily="18" charset="0"/>
                          </a:rPr>
                          <m:t> </m:t>
                        </m:r>
                        <m:r>
                          <m:rPr>
                            <m:nor/>
                          </m:rPr>
                          <a:rPr lang="en-US" sz="2400" i="0" smtClean="0">
                            <a:latin typeface="Cambria Math" panose="02040503050406030204" pitchFamily="18" charset="0"/>
                          </a:rPr>
                          <m:t>containing</m:t>
                        </m:r>
                        <m:sSub>
                          <m:sSubPr>
                            <m:ctrlPr>
                              <a:rPr lang="en-US" sz="2400" i="1" dirty="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 </m:t>
                            </m:r>
                            <m:r>
                              <a:rPr lang="en-US" sz="2400" b="0" i="1" dirty="0">
                                <a:solidFill>
                                  <a:srgbClr val="C00000"/>
                                </a:solidFill>
                                <a:latin typeface="Cambria Math" panose="02040503050406030204" pitchFamily="18" charset="0"/>
                              </a:rPr>
                              <m:t>𝑤</m:t>
                            </m:r>
                          </m:e>
                          <m:sub>
                            <m:r>
                              <a:rPr lang="en-US" sz="2400" b="0" i="1" dirty="0">
                                <a:solidFill>
                                  <a:srgbClr val="C00000"/>
                                </a:solidFill>
                                <a:latin typeface="Cambria Math" panose="02040503050406030204" pitchFamily="18" charset="0"/>
                              </a:rPr>
                              <m:t>𝑖</m:t>
                            </m:r>
                          </m:sub>
                        </m:sSub>
                      </m:den>
                    </m:f>
                  </m:oMath>
                </a14:m>
                <a:r>
                  <a:rPr lang="en-US" sz="4800" dirty="0">
                    <a:latin typeface="Avenir Light" panose="020B0402020203020204" pitchFamily="34" charset="77"/>
                  </a:rPr>
                  <a:t>)</a:t>
                </a:r>
              </a:p>
            </p:txBody>
          </p:sp>
        </mc:Choice>
        <mc:Fallback xmlns="">
          <p:sp>
            <p:nvSpPr>
              <p:cNvPr id="4" name="Content Placeholder 2">
                <a:extLst>
                  <a:ext uri="{FF2B5EF4-FFF2-40B4-BE49-F238E27FC236}">
                    <a16:creationId xmlns:a16="http://schemas.microsoft.com/office/drawing/2014/main" id="{2BC0C36A-D910-0833-58BD-30BA2CC32A22}"/>
                  </a:ext>
                </a:extLst>
              </p:cNvPr>
              <p:cNvSpPr txBox="1">
                <a:spLocks noRot="1" noChangeAspect="1" noMove="1" noResize="1" noEditPoints="1" noAdjustHandles="1" noChangeArrowheads="1" noChangeShapeType="1" noTextEdit="1"/>
              </p:cNvSpPr>
              <p:nvPr/>
            </p:nvSpPr>
            <p:spPr>
              <a:xfrm>
                <a:off x="96292" y="1143623"/>
                <a:ext cx="9252424" cy="2336102"/>
              </a:xfrm>
              <a:prstGeom prst="rect">
                <a:avLst/>
              </a:prstGeom>
              <a:blipFill>
                <a:blip r:embed="rId3"/>
                <a:stretch>
                  <a:fillRect l="-1054" t="-2089"/>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F826C95F-42F3-619F-2CA0-8E47C949B39B}"/>
              </a:ext>
            </a:extLst>
          </p:cNvPr>
          <p:cNvGrpSpPr/>
          <p:nvPr/>
        </p:nvGrpSpPr>
        <p:grpSpPr>
          <a:xfrm>
            <a:off x="1424946" y="2876588"/>
            <a:ext cx="6294108" cy="1731682"/>
            <a:chOff x="2015875" y="4109035"/>
            <a:chExt cx="6294108" cy="1731682"/>
          </a:xfrm>
          <a:solidFill>
            <a:srgbClr val="FFF2CC"/>
          </a:solidFill>
        </p:grpSpPr>
        <p:sp>
          <p:nvSpPr>
            <p:cNvPr id="3" name="Rectangle 2">
              <a:extLst>
                <a:ext uri="{FF2B5EF4-FFF2-40B4-BE49-F238E27FC236}">
                  <a16:creationId xmlns:a16="http://schemas.microsoft.com/office/drawing/2014/main" id="{6E55A4BE-7226-AC96-C943-DDB11BA98145}"/>
                </a:ext>
              </a:extLst>
            </p:cNvPr>
            <p:cNvSpPr/>
            <p:nvPr/>
          </p:nvSpPr>
          <p:spPr>
            <a:xfrm flipV="1">
              <a:off x="2015875" y="4109035"/>
              <a:ext cx="6294108" cy="1731682"/>
            </a:xfrm>
            <a:prstGeom prst="rect">
              <a:avLst/>
            </a:prstGeom>
            <a:grp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492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7EF5ECC0-5527-4D1C-159A-C80AF2E7AAF0}"/>
                    </a:ext>
                  </a:extLst>
                </p:cNvPr>
                <p:cNvSpPr txBox="1">
                  <a:spLocks/>
                </p:cNvSpPr>
                <p:nvPr/>
              </p:nvSpPr>
              <p:spPr>
                <a:xfrm>
                  <a:off x="2210179" y="4252912"/>
                  <a:ext cx="5905500" cy="1443928"/>
                </a:xfrm>
                <a:prstGeom prst="rect">
                  <a:avLst/>
                </a:prstGeom>
                <a:grp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500"/>
                    </a:spcBef>
                    <a:buNone/>
                  </a:pPr>
                  <a:r>
                    <a:rPr lang="en-US" sz="2400" b="1" dirty="0">
                      <a:latin typeface="Avenir Light" panose="020B0402020203020204" pitchFamily="34" charset="77"/>
                    </a:rPr>
                    <a:t>TFIDF = </a:t>
                  </a:r>
                  <a14:m>
                    <m:oMath xmlns:m="http://schemas.openxmlformats.org/officeDocument/2006/math">
                      <m:r>
                        <a:rPr lang="en-US" sz="2400" i="1" dirty="0">
                          <a:solidFill>
                            <a:srgbClr val="C00000"/>
                          </a:solidFill>
                          <a:latin typeface="Cambria Math" panose="02040503050406030204" pitchFamily="18" charset="0"/>
                        </a:rPr>
                        <m:t>𝑓</m:t>
                      </m:r>
                      <m:sSub>
                        <m:sSubPr>
                          <m:ctrlPr>
                            <a:rPr lang="en-US" sz="2400" i="1" baseline="-25000" dirty="0">
                              <a:solidFill>
                                <a:srgbClr val="C00000"/>
                              </a:solidFill>
                              <a:latin typeface="Cambria Math" panose="02040503050406030204" pitchFamily="18" charset="0"/>
                            </a:rPr>
                          </m:ctrlPr>
                        </m:sSubPr>
                        <m:e>
                          <m:r>
                            <a:rPr lang="en-US" sz="2400" i="1" baseline="-25000" dirty="0">
                              <a:solidFill>
                                <a:srgbClr val="C00000"/>
                              </a:solidFill>
                              <a:latin typeface="Cambria Math" panose="02040503050406030204" pitchFamily="18" charset="0"/>
                            </a:rPr>
                            <m:t>𝑤</m:t>
                          </m:r>
                        </m:e>
                        <m:sub>
                          <m:r>
                            <a:rPr lang="en-US" sz="2400" i="1" baseline="-25000" dirty="0">
                              <a:solidFill>
                                <a:srgbClr val="C00000"/>
                              </a:solidFill>
                              <a:latin typeface="Cambria Math" panose="02040503050406030204" pitchFamily="18" charset="0"/>
                            </a:rPr>
                            <m:t>𝑖</m:t>
                          </m:r>
                        </m:sub>
                      </m:sSub>
                    </m:oMath>
                  </a14:m>
                  <a:r>
                    <a:rPr lang="en-US" sz="2400" dirty="0">
                      <a:latin typeface="Avenir Light" panose="020B0402020203020204" pitchFamily="34" charset="77"/>
                    </a:rPr>
                    <a:t> * </a:t>
                  </a:r>
                  <a14:m>
                    <m:oMath xmlns:m="http://schemas.openxmlformats.org/officeDocument/2006/math">
                      <m:r>
                        <a:rPr lang="en-US" sz="2400" i="1" dirty="0">
                          <a:latin typeface="Cambria Math" panose="02040503050406030204" pitchFamily="18" charset="0"/>
                        </a:rPr>
                        <m:t>𝑙𝑜𝑔</m:t>
                      </m:r>
                      <m:r>
                        <a:rPr lang="en-US" sz="2400" i="1" dirty="0">
                          <a:latin typeface="Cambria Math" panose="02040503050406030204" pitchFamily="18" charset="0"/>
                        </a:rPr>
                        <m:t>⁡</m:t>
                      </m:r>
                    </m:oMath>
                  </a14:m>
                  <a:r>
                    <a:rPr lang="en-US" sz="4800" dirty="0">
                      <a:latin typeface="Avenir Light" panose="020B0402020203020204" pitchFamily="34" charset="77"/>
                    </a:rPr>
                    <a:t>(</a:t>
                  </a:r>
                  <a14:m>
                    <m:oMath xmlns:m="http://schemas.openxmlformats.org/officeDocument/2006/math">
                      <m:f>
                        <m:fPr>
                          <m:ctrlPr>
                            <a:rPr lang="en-US" sz="2400" i="1">
                              <a:latin typeface="Cambria Math" panose="02040503050406030204" pitchFamily="18" charset="0"/>
                            </a:rPr>
                          </m:ctrlPr>
                        </m:fPr>
                        <m:num>
                          <m:r>
                            <m:rPr>
                              <m:nor/>
                            </m:rPr>
                            <a:rPr lang="en-US" sz="2400">
                              <a:latin typeface="Cambria Math" panose="02040503050406030204" pitchFamily="18" charset="0"/>
                            </a:rPr>
                            <m:t># </m:t>
                          </m:r>
                          <m:r>
                            <m:rPr>
                              <m:nor/>
                            </m:rPr>
                            <a:rPr lang="en-US" sz="2400">
                              <a:latin typeface="Cambria Math" panose="02040503050406030204" pitchFamily="18" charset="0"/>
                            </a:rPr>
                            <m:t>docs</m:t>
                          </m:r>
                          <m:r>
                            <m:rPr>
                              <m:nor/>
                            </m:rPr>
                            <a:rPr lang="en-US" sz="2400">
                              <a:latin typeface="Cambria Math" panose="02040503050406030204" pitchFamily="18" charset="0"/>
                            </a:rPr>
                            <m:t> </m:t>
                          </m:r>
                          <m:r>
                            <m:rPr>
                              <m:nor/>
                            </m:rPr>
                            <a:rPr lang="en-US" sz="2400">
                              <a:latin typeface="Cambria Math" panose="02040503050406030204" pitchFamily="18" charset="0"/>
                            </a:rPr>
                            <m:t>in</m:t>
                          </m:r>
                          <m:r>
                            <m:rPr>
                              <m:nor/>
                            </m:rPr>
                            <a:rPr lang="en-US" sz="2400">
                              <a:latin typeface="Cambria Math" panose="02040503050406030204" pitchFamily="18" charset="0"/>
                            </a:rPr>
                            <m:t> </m:t>
                          </m:r>
                          <m:r>
                            <m:rPr>
                              <m:nor/>
                            </m:rPr>
                            <a:rPr lang="en-US" sz="2400">
                              <a:latin typeface="Cambria Math" panose="02040503050406030204" pitchFamily="18" charset="0"/>
                            </a:rPr>
                            <m:t>corpus</m:t>
                          </m:r>
                        </m:num>
                        <m:den>
                          <m:r>
                            <m:rPr>
                              <m:nor/>
                            </m:rPr>
                            <a:rPr lang="en-US" sz="2400">
                              <a:latin typeface="Cambria Math" panose="02040503050406030204" pitchFamily="18" charset="0"/>
                            </a:rPr>
                            <m:t># </m:t>
                          </m:r>
                          <m:r>
                            <m:rPr>
                              <m:nor/>
                            </m:rPr>
                            <a:rPr lang="en-US" sz="2400">
                              <a:latin typeface="Cambria Math" panose="02040503050406030204" pitchFamily="18" charset="0"/>
                            </a:rPr>
                            <m:t>docs</m:t>
                          </m:r>
                          <m:r>
                            <m:rPr>
                              <m:nor/>
                            </m:rPr>
                            <a:rPr lang="en-US" sz="2400">
                              <a:latin typeface="Cambria Math" panose="02040503050406030204" pitchFamily="18" charset="0"/>
                            </a:rPr>
                            <m:t> </m:t>
                          </m:r>
                          <m:r>
                            <m:rPr>
                              <m:nor/>
                            </m:rPr>
                            <a:rPr lang="en-US" sz="2400">
                              <a:latin typeface="Cambria Math" panose="02040503050406030204" pitchFamily="18" charset="0"/>
                            </a:rPr>
                            <m:t>containing</m:t>
                          </m:r>
                          <m:sSub>
                            <m:sSubPr>
                              <m:ctrlPr>
                                <a:rPr lang="en-US" sz="2400" i="1" dirty="0">
                                  <a:solidFill>
                                    <a:srgbClr val="C00000"/>
                                  </a:solidFill>
                                  <a:latin typeface="Cambria Math" panose="02040503050406030204" pitchFamily="18" charset="0"/>
                                </a:rPr>
                              </m:ctrlPr>
                            </m:sSubPr>
                            <m:e>
                              <m:r>
                                <a:rPr lang="en-US" sz="2400" i="1" dirty="0">
                                  <a:solidFill>
                                    <a:srgbClr val="C00000"/>
                                  </a:solidFill>
                                  <a:latin typeface="Cambria Math" panose="02040503050406030204" pitchFamily="18" charset="0"/>
                                </a:rPr>
                                <m:t> </m:t>
                              </m:r>
                              <m:r>
                                <a:rPr lang="en-US" sz="2400" i="1" dirty="0">
                                  <a:solidFill>
                                    <a:srgbClr val="C00000"/>
                                  </a:solidFill>
                                  <a:latin typeface="Cambria Math" panose="02040503050406030204" pitchFamily="18" charset="0"/>
                                </a:rPr>
                                <m:t>𝑤</m:t>
                              </m:r>
                            </m:e>
                            <m:sub>
                              <m:r>
                                <a:rPr lang="en-US" sz="2400" i="1" dirty="0">
                                  <a:solidFill>
                                    <a:srgbClr val="C00000"/>
                                  </a:solidFill>
                                  <a:latin typeface="Cambria Math" panose="02040503050406030204" pitchFamily="18" charset="0"/>
                                </a:rPr>
                                <m:t>𝑖</m:t>
                              </m:r>
                            </m:sub>
                          </m:sSub>
                        </m:den>
                      </m:f>
                    </m:oMath>
                  </a14:m>
                  <a:r>
                    <a:rPr lang="en-US" sz="4800" dirty="0">
                      <a:latin typeface="Avenir Light" panose="020B0402020203020204" pitchFamily="34" charset="77"/>
                    </a:rPr>
                    <a:t>)</a:t>
                  </a:r>
                  <a:endParaRPr lang="en-US" sz="2400" dirty="0">
                    <a:latin typeface="Avenir Light" panose="020B0402020203020204" pitchFamily="34" charset="77"/>
                  </a:endParaRPr>
                </a:p>
              </p:txBody>
            </p:sp>
          </mc:Choice>
          <mc:Fallback xmlns="">
            <p:sp>
              <p:nvSpPr>
                <p:cNvPr id="5" name="Content Placeholder 2">
                  <a:extLst>
                    <a:ext uri="{FF2B5EF4-FFF2-40B4-BE49-F238E27FC236}">
                      <a16:creationId xmlns:a16="http://schemas.microsoft.com/office/drawing/2014/main" id="{7EF5ECC0-5527-4D1C-159A-C80AF2E7AAF0}"/>
                    </a:ext>
                  </a:extLst>
                </p:cNvPr>
                <p:cNvSpPr txBox="1">
                  <a:spLocks noRot="1" noChangeAspect="1" noMove="1" noResize="1" noEditPoints="1" noAdjustHandles="1" noChangeArrowheads="1" noChangeShapeType="1" noTextEdit="1"/>
                </p:cNvSpPr>
                <p:nvPr/>
              </p:nvSpPr>
              <p:spPr>
                <a:xfrm>
                  <a:off x="2210179" y="4252912"/>
                  <a:ext cx="5905500" cy="1443928"/>
                </a:xfrm>
                <a:prstGeom prst="rect">
                  <a:avLst/>
                </a:prstGeom>
                <a:blipFill>
                  <a:blip r:embed="rId4"/>
                  <a:stretch>
                    <a:fillRect l="-1653"/>
                  </a:stretch>
                </a:blipFill>
              </p:spPr>
              <p:txBody>
                <a:bodyPr/>
                <a:lstStyle/>
                <a:p>
                  <a:r>
                    <a:rPr lang="en-US">
                      <a:noFill/>
                    </a:rPr>
                    <a:t> </a:t>
                  </a:r>
                </a:p>
              </p:txBody>
            </p:sp>
          </mc:Fallback>
        </mc:AlternateContent>
      </p:grpSp>
      <p:sp>
        <p:nvSpPr>
          <p:cNvPr id="7" name="Rectangle 6">
            <a:extLst>
              <a:ext uri="{FF2B5EF4-FFF2-40B4-BE49-F238E27FC236}">
                <a16:creationId xmlns:a16="http://schemas.microsoft.com/office/drawing/2014/main" id="{5621B819-6912-D510-4105-D4134AC1F450}"/>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400" b="1" dirty="0">
                <a:solidFill>
                  <a:schemeClr val="bg1"/>
                </a:solidFill>
                <a:latin typeface="Arial" panose="020B0604020202020204" pitchFamily="34" charset="0"/>
                <a:cs typeface="Arial" panose="020B0604020202020204" pitchFamily="34" charset="0"/>
              </a:rPr>
              <a:t>TF-IDF</a:t>
            </a:r>
          </a:p>
        </p:txBody>
      </p:sp>
      <p:sp>
        <p:nvSpPr>
          <p:cNvPr id="8" name="Content Placeholder 2">
            <a:extLst>
              <a:ext uri="{FF2B5EF4-FFF2-40B4-BE49-F238E27FC236}">
                <a16:creationId xmlns:a16="http://schemas.microsoft.com/office/drawing/2014/main" id="{56787816-A57D-9A68-E856-75F55BCD66D1}"/>
              </a:ext>
            </a:extLst>
          </p:cNvPr>
          <p:cNvSpPr txBox="1">
            <a:spLocks/>
          </p:cNvSpPr>
          <p:nvPr/>
        </p:nvSpPr>
        <p:spPr>
          <a:xfrm>
            <a:off x="1" y="4934389"/>
            <a:ext cx="9064486" cy="1923609"/>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2000" dirty="0">
                <a:latin typeface="Arial" panose="020B0604020202020204" pitchFamily="34" charset="0"/>
                <a:cs typeface="Arial" panose="020B0604020202020204" pitchFamily="34" charset="0"/>
              </a:rPr>
              <a:t>TF-IDF rewards “rare” words that frequently appear in a few documents.  Words that appear in every document in the corpus have a TF-IDF score = 0.</a:t>
            </a:r>
            <a:endParaRPr lang="en-US" sz="2000" b="0" i="0" dirty="0">
              <a:solidFill>
                <a:srgbClr val="202122"/>
              </a:solidFill>
              <a:effectLst/>
              <a:latin typeface="Arial" panose="020B0604020202020204" pitchFamily="34" charset="0"/>
            </a:endParaRPr>
          </a:p>
          <a:p>
            <a:pPr marL="171450" indent="-171450">
              <a:buFont typeface="Arial" panose="020B0604020202020204" pitchFamily="34" charset="0"/>
              <a:buChar char="•"/>
            </a:pPr>
            <a:endParaRPr lang="en-US" sz="2000"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sz="2000" b="0" i="0" dirty="0">
                <a:solidFill>
                  <a:srgbClr val="202122"/>
                </a:solidFill>
                <a:effectLst/>
                <a:latin typeface="Arial" panose="020B0604020202020204" pitchFamily="34" charset="0"/>
              </a:rPr>
              <a:t>Hans Peter </a:t>
            </a:r>
            <a:r>
              <a:rPr lang="en-US" sz="2000" b="0" i="0" dirty="0" err="1">
                <a:solidFill>
                  <a:srgbClr val="202122"/>
                </a:solidFill>
                <a:effectLst/>
                <a:latin typeface="Arial" panose="020B0604020202020204" pitchFamily="34" charset="0"/>
              </a:rPr>
              <a:t>Luhn</a:t>
            </a:r>
            <a:r>
              <a:rPr lang="en-US" sz="2000" b="0" i="0" dirty="0">
                <a:solidFill>
                  <a:srgbClr val="202122"/>
                </a:solidFill>
                <a:effectLst/>
                <a:latin typeface="Arial" panose="020B0604020202020204" pitchFamily="34" charset="0"/>
              </a:rPr>
              <a:t> (1957) credited with TF; Karen </a:t>
            </a:r>
            <a:r>
              <a:rPr lang="en-US" sz="2000" b="0" i="0" dirty="0" err="1">
                <a:solidFill>
                  <a:srgbClr val="202122"/>
                </a:solidFill>
                <a:effectLst/>
                <a:latin typeface="Arial" panose="020B0604020202020204" pitchFamily="34" charset="0"/>
              </a:rPr>
              <a:t>Spärck</a:t>
            </a:r>
            <a:r>
              <a:rPr lang="en-US" sz="2000" b="0" i="0" dirty="0">
                <a:solidFill>
                  <a:srgbClr val="202122"/>
                </a:solidFill>
                <a:effectLst/>
                <a:latin typeface="Arial" panose="020B0604020202020204" pitchFamily="34" charset="0"/>
              </a:rPr>
              <a:t> Jones (1972) credited with IDF.</a:t>
            </a:r>
          </a:p>
          <a:p>
            <a:pPr marL="0" indent="0">
              <a:buNone/>
            </a:pPr>
            <a:r>
              <a:rPr lang="en-US" sz="2000" dirty="0">
                <a:latin typeface="Arial" panose="020B0604020202020204" pitchFamily="34" charset="0"/>
                <a:cs typeface="Arial" panose="020B0604020202020204" pitchFamily="34" charset="0"/>
              </a:rPr>
              <a:t> </a:t>
            </a:r>
          </a:p>
        </p:txBody>
      </p:sp>
      <p:sp>
        <p:nvSpPr>
          <p:cNvPr id="2" name="TextBox 1">
            <a:extLst>
              <a:ext uri="{FF2B5EF4-FFF2-40B4-BE49-F238E27FC236}">
                <a16:creationId xmlns:a16="http://schemas.microsoft.com/office/drawing/2014/main" id="{C3C16FC2-1265-158F-5D82-42F8CED55A0B}"/>
              </a:ext>
            </a:extLst>
          </p:cNvPr>
          <p:cNvSpPr txBox="1"/>
          <p:nvPr/>
        </p:nvSpPr>
        <p:spPr>
          <a:xfrm>
            <a:off x="3230169" y="6672504"/>
            <a:ext cx="2683662" cy="200055"/>
          </a:xfrm>
          <a:prstGeom prst="rect">
            <a:avLst/>
          </a:prstGeom>
          <a:noFill/>
        </p:spPr>
        <p:txBody>
          <a:bodyPr wrap="square">
            <a:spAutoFit/>
          </a:bodyPr>
          <a:lstStyle/>
          <a:p>
            <a:pPr algn="ctr"/>
            <a:r>
              <a:rPr lang="en-US" sz="700" dirty="0">
                <a:latin typeface="Arial" panose="020B0604020202020204" pitchFamily="34" charset="0"/>
                <a:cs typeface="Arial" panose="020B0604020202020204" pitchFamily="34" charset="0"/>
              </a:rPr>
              <a:t>Adapted from Chris Tanner’s CS287 Lecture Slides.</a:t>
            </a:r>
          </a:p>
        </p:txBody>
      </p:sp>
    </p:spTree>
    <p:extLst>
      <p:ext uri="{BB962C8B-B14F-4D97-AF65-F5344CB8AC3E}">
        <p14:creationId xmlns:p14="http://schemas.microsoft.com/office/powerpoint/2010/main" val="2809653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9A8B7774-A737-12E8-AEBD-D4B465B93218}"/>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400" b="1" dirty="0"/>
              <a:t>Methodology</a:t>
            </a:r>
          </a:p>
        </p:txBody>
      </p:sp>
    </p:spTree>
    <p:extLst>
      <p:ext uri="{BB962C8B-B14F-4D97-AF65-F5344CB8AC3E}">
        <p14:creationId xmlns:p14="http://schemas.microsoft.com/office/powerpoint/2010/main" val="9695069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CE7518-D2F8-5A84-D48F-91FD0AE535B3}"/>
              </a:ext>
            </a:extLst>
          </p:cNvPr>
          <p:cNvSpPr txBox="1"/>
          <p:nvPr/>
        </p:nvSpPr>
        <p:spPr>
          <a:xfrm>
            <a:off x="2374135" y="5675518"/>
            <a:ext cx="4572000" cy="1200329"/>
          </a:xfrm>
          <a:prstGeom prst="rect">
            <a:avLst/>
          </a:prstGeom>
          <a:noFill/>
        </p:spPr>
        <p:txBody>
          <a:bodyPr wrap="square">
            <a:spAutoFit/>
          </a:bodyPr>
          <a:lstStyle/>
          <a:p>
            <a:pPr algn="ctr"/>
            <a:r>
              <a:rPr lang="en-US" sz="1200" dirty="0">
                <a:latin typeface="Arial" panose="020B0604020202020204" pitchFamily="34" charset="0"/>
                <a:cs typeface="Arial" panose="020B0604020202020204" pitchFamily="34" charset="0"/>
              </a:rPr>
              <a:t>Graphic:</a:t>
            </a:r>
            <a:endParaRPr lang="en-US" sz="1200" dirty="0">
              <a:latin typeface="Arial" panose="020B0604020202020204" pitchFamily="34" charset="0"/>
              <a:cs typeface="Arial" panose="020B0604020202020204" pitchFamily="34" charset="0"/>
              <a:hlinkClick r:id="" action="ppaction://noaction"/>
            </a:endParaRPr>
          </a:p>
          <a:p>
            <a:pPr algn="ctr"/>
            <a:r>
              <a:rPr lang="en-US" sz="1200" dirty="0">
                <a:latin typeface="Arial" panose="020B0604020202020204" pitchFamily="34" charset="0"/>
                <a:cs typeface="Arial" panose="020B0604020202020204" pitchFamily="34" charset="0"/>
                <a:hlinkClick r:id="" action="ppaction://noaction"/>
              </a:rPr>
              <a:t>https://jalammar.github.io/illustrated-word2vec/</a:t>
            </a:r>
            <a:endParaRPr lang="en-US" sz="1200" dirty="0">
              <a:latin typeface="Arial" panose="020B0604020202020204" pitchFamily="34" charset="0"/>
              <a:cs typeface="Arial" panose="020B0604020202020204" pitchFamily="34" charset="0"/>
              <a:hlinkClick r:id="rId3"/>
            </a:endParaRPr>
          </a:p>
          <a:p>
            <a:pPr algn="ctr"/>
            <a:endParaRPr lang="en-US" sz="1200" dirty="0">
              <a:latin typeface="Arial" panose="020B0604020202020204" pitchFamily="34" charset="0"/>
              <a:cs typeface="Arial" panose="020B0604020202020204" pitchFamily="34" charset="0"/>
            </a:endParaRPr>
          </a:p>
          <a:p>
            <a:pPr algn="ctr"/>
            <a:r>
              <a:rPr lang="en-US" sz="1200" dirty="0">
                <a:latin typeface="Arial" panose="020B0604020202020204" pitchFamily="34" charset="0"/>
                <a:cs typeface="Arial" panose="020B0604020202020204" pitchFamily="34" charset="0"/>
              </a:rPr>
              <a:t>Original Papers:</a:t>
            </a:r>
            <a:endParaRPr lang="en-US" sz="1200" dirty="0">
              <a:latin typeface="Arial" panose="020B0604020202020204" pitchFamily="34" charset="0"/>
              <a:cs typeface="Arial" panose="020B0604020202020204" pitchFamily="34" charset="0"/>
              <a:hlinkClick r:id="" action="ppaction://noaction"/>
            </a:endParaRPr>
          </a:p>
          <a:p>
            <a:pPr algn="ctr"/>
            <a:r>
              <a:rPr lang="en-US" sz="1200" dirty="0">
                <a:latin typeface="Arial" panose="020B0604020202020204" pitchFamily="34" charset="0"/>
                <a:cs typeface="Arial" panose="020B0604020202020204" pitchFamily="34" charset="0"/>
                <a:hlinkClick r:id="" action="ppaction://noaction"/>
              </a:rPr>
              <a:t>https://arxiv.org/abs/1301.3781</a:t>
            </a:r>
            <a:endParaRPr lang="en-US" sz="1200" dirty="0">
              <a:latin typeface="Arial" panose="020B0604020202020204" pitchFamily="34" charset="0"/>
              <a:cs typeface="Arial" panose="020B0604020202020204" pitchFamily="34" charset="0"/>
            </a:endParaRPr>
          </a:p>
          <a:p>
            <a:pPr algn="ctr"/>
            <a:r>
              <a:rPr lang="en-US" sz="1200" dirty="0">
                <a:latin typeface="Arial" panose="020B0604020202020204" pitchFamily="34" charset="0"/>
                <a:cs typeface="Arial" panose="020B0604020202020204" pitchFamily="34" charset="0"/>
                <a:hlinkClick r:id="rId4"/>
              </a:rPr>
              <a:t>https://arxiv.org/abs/1309.4168</a:t>
            </a:r>
            <a:endParaRPr lang="en-US"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2664E97-144A-1F0D-E68C-A8AC7FEFB364}"/>
              </a:ext>
            </a:extLst>
          </p:cNvPr>
          <p:cNvPicPr>
            <a:picLocks noChangeAspect="1"/>
          </p:cNvPicPr>
          <p:nvPr/>
        </p:nvPicPr>
        <p:blipFill>
          <a:blip r:embed="rId5"/>
          <a:stretch>
            <a:fillRect/>
          </a:stretch>
        </p:blipFill>
        <p:spPr>
          <a:xfrm>
            <a:off x="443344" y="1404650"/>
            <a:ext cx="8433582" cy="4247004"/>
          </a:xfrm>
          <a:prstGeom prst="rect">
            <a:avLst/>
          </a:prstGeom>
        </p:spPr>
      </p:pic>
      <p:sp>
        <p:nvSpPr>
          <p:cNvPr id="7" name="Rectangle 6">
            <a:extLst>
              <a:ext uri="{FF2B5EF4-FFF2-40B4-BE49-F238E27FC236}">
                <a16:creationId xmlns:a16="http://schemas.microsoft.com/office/drawing/2014/main" id="{E2F23F9C-86C9-F482-AABB-4096A2B55EDC}"/>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400" b="1" dirty="0">
                <a:solidFill>
                  <a:schemeClr val="bg1"/>
                </a:solidFill>
                <a:latin typeface="Arial" panose="020B0604020202020204" pitchFamily="34" charset="0"/>
                <a:cs typeface="Arial" panose="020B0604020202020204" pitchFamily="34" charset="0"/>
              </a:rPr>
              <a:t>Word2Vec</a:t>
            </a:r>
          </a:p>
        </p:txBody>
      </p:sp>
    </p:spTree>
    <p:extLst>
      <p:ext uri="{BB962C8B-B14F-4D97-AF65-F5344CB8AC3E}">
        <p14:creationId xmlns:p14="http://schemas.microsoft.com/office/powerpoint/2010/main" val="303133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251DEB-683F-A115-10AB-5CF78B5C3285}"/>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400" b="1" dirty="0">
                <a:solidFill>
                  <a:schemeClr val="bg1"/>
                </a:solidFill>
                <a:latin typeface="Arial" panose="020B0604020202020204" pitchFamily="34" charset="0"/>
                <a:cs typeface="Arial" panose="020B0604020202020204" pitchFamily="34" charset="0"/>
              </a:rPr>
              <a:t>Word2Vec</a:t>
            </a:r>
          </a:p>
        </p:txBody>
      </p:sp>
      <p:sp>
        <p:nvSpPr>
          <p:cNvPr id="10" name="TextBox 9">
            <a:extLst>
              <a:ext uri="{FF2B5EF4-FFF2-40B4-BE49-F238E27FC236}">
                <a16:creationId xmlns:a16="http://schemas.microsoft.com/office/drawing/2014/main" id="{74EC3276-2287-F3EC-B2E6-14F2B88D97C1}"/>
              </a:ext>
            </a:extLst>
          </p:cNvPr>
          <p:cNvSpPr txBox="1"/>
          <p:nvPr/>
        </p:nvSpPr>
        <p:spPr>
          <a:xfrm>
            <a:off x="2362200" y="5937598"/>
            <a:ext cx="4572000" cy="646331"/>
          </a:xfrm>
          <a:prstGeom prst="rect">
            <a:avLst/>
          </a:prstGeom>
          <a:noFill/>
        </p:spPr>
        <p:txBody>
          <a:bodyPr wrap="square">
            <a:spAutoFit/>
          </a:bodyPr>
          <a:lstStyle/>
          <a:p>
            <a:pPr algn="ctr"/>
            <a:r>
              <a:rPr lang="en-US" sz="1200" dirty="0">
                <a:latin typeface="Arial" panose="020B0604020202020204" pitchFamily="34" charset="0"/>
                <a:cs typeface="Arial" panose="020B0604020202020204" pitchFamily="34" charset="0"/>
              </a:rPr>
              <a:t>Original Papers:</a:t>
            </a:r>
            <a:endParaRPr lang="en-US" sz="1200" dirty="0">
              <a:latin typeface="Arial" panose="020B0604020202020204" pitchFamily="34" charset="0"/>
              <a:cs typeface="Arial" panose="020B0604020202020204" pitchFamily="34" charset="0"/>
              <a:hlinkClick r:id="" action="ppaction://noaction"/>
            </a:endParaRPr>
          </a:p>
          <a:p>
            <a:pPr algn="ctr"/>
            <a:r>
              <a:rPr lang="en-US" sz="1200" dirty="0">
                <a:latin typeface="Arial" panose="020B0604020202020204" pitchFamily="34" charset="0"/>
                <a:cs typeface="Arial" panose="020B0604020202020204" pitchFamily="34" charset="0"/>
                <a:hlinkClick r:id="rId3"/>
              </a:rPr>
              <a:t>https://arxiv.org/abs/1301.3781</a:t>
            </a:r>
            <a:endParaRPr lang="en-US" sz="1200" dirty="0">
              <a:latin typeface="Arial" panose="020B0604020202020204" pitchFamily="34" charset="0"/>
              <a:cs typeface="Arial" panose="020B0604020202020204" pitchFamily="34" charset="0"/>
            </a:endParaRPr>
          </a:p>
          <a:p>
            <a:pPr algn="ctr"/>
            <a:r>
              <a:rPr lang="en-US" sz="1200" dirty="0">
                <a:latin typeface="Arial" panose="020B0604020202020204" pitchFamily="34" charset="0"/>
                <a:cs typeface="Arial" panose="020B0604020202020204" pitchFamily="34" charset="0"/>
                <a:hlinkClick r:id="rId4"/>
              </a:rPr>
              <a:t>https://arxiv.org/abs/1309.4168</a:t>
            </a:r>
            <a:endParaRPr lang="en-US" sz="12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697EC007-81E0-C6DD-D428-A3E5308DDB64}"/>
              </a:ext>
            </a:extLst>
          </p:cNvPr>
          <p:cNvPicPr>
            <a:picLocks noChangeAspect="1"/>
          </p:cNvPicPr>
          <p:nvPr/>
        </p:nvPicPr>
        <p:blipFill>
          <a:blip r:embed="rId5"/>
          <a:stretch>
            <a:fillRect/>
          </a:stretch>
        </p:blipFill>
        <p:spPr>
          <a:xfrm>
            <a:off x="1069493" y="1249919"/>
            <a:ext cx="7005014" cy="4522424"/>
          </a:xfrm>
          <a:prstGeom prst="rect">
            <a:avLst/>
          </a:prstGeom>
          <a:ln w="28575">
            <a:solidFill>
              <a:schemeClr val="tx1"/>
            </a:solidFill>
          </a:ln>
        </p:spPr>
      </p:pic>
    </p:spTree>
    <p:extLst>
      <p:ext uri="{BB962C8B-B14F-4D97-AF65-F5344CB8AC3E}">
        <p14:creationId xmlns:p14="http://schemas.microsoft.com/office/powerpoint/2010/main" val="1027741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1E34D55-7287-6B14-21ED-5FFC0C96E149}"/>
              </a:ext>
            </a:extLst>
          </p:cNvPr>
          <p:cNvSpPr txBox="1"/>
          <p:nvPr/>
        </p:nvSpPr>
        <p:spPr>
          <a:xfrm>
            <a:off x="2362200" y="6005838"/>
            <a:ext cx="4572000" cy="830997"/>
          </a:xfrm>
          <a:prstGeom prst="rect">
            <a:avLst/>
          </a:prstGeom>
          <a:noFill/>
        </p:spPr>
        <p:txBody>
          <a:bodyPr wrap="square">
            <a:spAutoFit/>
          </a:bodyPr>
          <a:lstStyle/>
          <a:p>
            <a:pPr algn="ctr"/>
            <a:r>
              <a:rPr lang="en-US" sz="1200" dirty="0">
                <a:latin typeface="Arial" panose="020B0604020202020204" pitchFamily="34" charset="0"/>
                <a:cs typeface="Arial" panose="020B0604020202020204" pitchFamily="34" charset="0"/>
              </a:rPr>
              <a:t>Original Papers:</a:t>
            </a:r>
            <a:endParaRPr lang="en-US" sz="1200" dirty="0">
              <a:latin typeface="Arial" panose="020B0604020202020204" pitchFamily="34" charset="0"/>
              <a:cs typeface="Arial" panose="020B0604020202020204" pitchFamily="34" charset="0"/>
              <a:hlinkClick r:id="" action="ppaction://noaction"/>
            </a:endParaRPr>
          </a:p>
          <a:p>
            <a:pPr algn="ctr"/>
            <a:r>
              <a:rPr lang="en-US" sz="1200" dirty="0">
                <a:latin typeface="Arial" panose="020B0604020202020204" pitchFamily="34" charset="0"/>
                <a:cs typeface="Arial" panose="020B0604020202020204" pitchFamily="34" charset="0"/>
                <a:hlinkClick r:id="rId3"/>
              </a:rPr>
              <a:t>https://arxiv.org/abs/1301.3781 </a:t>
            </a:r>
            <a:endParaRPr lang="en-US" sz="1200" dirty="0">
              <a:latin typeface="Arial" panose="020B0604020202020204" pitchFamily="34" charset="0"/>
              <a:cs typeface="Arial" panose="020B0604020202020204" pitchFamily="34" charset="0"/>
            </a:endParaRPr>
          </a:p>
          <a:p>
            <a:pPr algn="ctr"/>
            <a:r>
              <a:rPr lang="en-US" sz="1200" dirty="0">
                <a:latin typeface="Arial" panose="020B0604020202020204" pitchFamily="34" charset="0"/>
                <a:cs typeface="Arial" panose="020B0604020202020204" pitchFamily="34" charset="0"/>
                <a:hlinkClick r:id="rId4"/>
              </a:rPr>
              <a:t>https://arxiv.org/abs/1309.4168</a:t>
            </a:r>
            <a:endParaRPr lang="en-US" sz="1200" dirty="0">
              <a:latin typeface="Arial" panose="020B0604020202020204" pitchFamily="34" charset="0"/>
              <a:cs typeface="Arial" panose="020B0604020202020204" pitchFamily="34" charset="0"/>
            </a:endParaRPr>
          </a:p>
          <a:p>
            <a:pPr algn="ctr"/>
            <a:r>
              <a:rPr lang="en-US" sz="1200" dirty="0">
                <a:latin typeface="Arial" panose="020B0604020202020204" pitchFamily="34" charset="0"/>
                <a:cs typeface="Arial" panose="020B0604020202020204" pitchFamily="34" charset="0"/>
                <a:hlinkClick r:id="rId5"/>
              </a:rPr>
              <a:t>https://arxiv.org/abs/1310.4546</a:t>
            </a:r>
            <a:endParaRPr lang="en-US" sz="1200"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65DAB4F3-CDE3-C012-C4A9-89EE4B2A45C6}"/>
              </a:ext>
            </a:extLst>
          </p:cNvPr>
          <p:cNvPicPr>
            <a:picLocks noChangeAspect="1"/>
          </p:cNvPicPr>
          <p:nvPr/>
        </p:nvPicPr>
        <p:blipFill>
          <a:blip r:embed="rId6"/>
          <a:stretch>
            <a:fillRect/>
          </a:stretch>
        </p:blipFill>
        <p:spPr>
          <a:xfrm>
            <a:off x="1298812" y="1047533"/>
            <a:ext cx="6698776" cy="4825172"/>
          </a:xfrm>
          <a:prstGeom prst="rect">
            <a:avLst/>
          </a:prstGeom>
        </p:spPr>
      </p:pic>
      <p:sp>
        <p:nvSpPr>
          <p:cNvPr id="2" name="Rectangle 1">
            <a:extLst>
              <a:ext uri="{FF2B5EF4-FFF2-40B4-BE49-F238E27FC236}">
                <a16:creationId xmlns:a16="http://schemas.microsoft.com/office/drawing/2014/main" id="{7584E69D-E573-5D3E-C6C0-9354F9DA4768}"/>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400" b="1" dirty="0">
                <a:solidFill>
                  <a:schemeClr val="bg1"/>
                </a:solidFill>
                <a:latin typeface="Arial" panose="020B0604020202020204" pitchFamily="34" charset="0"/>
                <a:cs typeface="Arial" panose="020B0604020202020204" pitchFamily="34" charset="0"/>
              </a:rPr>
              <a:t>Word2Vec</a:t>
            </a:r>
          </a:p>
        </p:txBody>
      </p:sp>
    </p:spTree>
    <p:extLst>
      <p:ext uri="{BB962C8B-B14F-4D97-AF65-F5344CB8AC3E}">
        <p14:creationId xmlns:p14="http://schemas.microsoft.com/office/powerpoint/2010/main" val="20447922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1A296534-DCDD-3233-559E-347B457A1351}"/>
              </a:ext>
            </a:extLst>
          </p:cNvPr>
          <p:cNvGraphicFramePr>
            <a:graphicFrameLocks noGrp="1"/>
          </p:cNvGraphicFramePr>
          <p:nvPr>
            <p:ph idx="1"/>
          </p:nvPr>
        </p:nvGraphicFramePr>
        <p:xfrm>
          <a:off x="457200" y="1600200"/>
          <a:ext cx="8229599" cy="1854199"/>
        </p:xfrm>
        <a:graphic>
          <a:graphicData uri="http://schemas.openxmlformats.org/drawingml/2006/table">
            <a:tbl>
              <a:tblPr firstRow="1" bandRow="1">
                <a:tableStyleId>{5C22544A-7EE6-4342-B048-85BDC9FD1C3A}</a:tableStyleId>
              </a:tblPr>
              <a:tblGrid>
                <a:gridCol w="2009402">
                  <a:extLst>
                    <a:ext uri="{9D8B030D-6E8A-4147-A177-3AD203B41FA5}">
                      <a16:colId xmlns:a16="http://schemas.microsoft.com/office/drawing/2014/main" val="994451959"/>
                    </a:ext>
                  </a:extLst>
                </a:gridCol>
                <a:gridCol w="3476997">
                  <a:extLst>
                    <a:ext uri="{9D8B030D-6E8A-4147-A177-3AD203B41FA5}">
                      <a16:colId xmlns:a16="http://schemas.microsoft.com/office/drawing/2014/main" val="53578642"/>
                    </a:ext>
                  </a:extLst>
                </a:gridCol>
                <a:gridCol w="2743200">
                  <a:extLst>
                    <a:ext uri="{9D8B030D-6E8A-4147-A177-3AD203B41FA5}">
                      <a16:colId xmlns:a16="http://schemas.microsoft.com/office/drawing/2014/main" val="2842732089"/>
                    </a:ext>
                  </a:extLst>
                </a:gridCol>
              </a:tblGrid>
              <a:tr h="370840">
                <a:tc>
                  <a:txBody>
                    <a:bodyPr/>
                    <a:lstStyle/>
                    <a:p>
                      <a:r>
                        <a:rPr lang="en-US" dirty="0"/>
                        <a:t>Document 1</a:t>
                      </a:r>
                    </a:p>
                  </a:txBody>
                  <a:tcPr/>
                </a:tc>
                <a:tc>
                  <a:txBody>
                    <a:bodyPr/>
                    <a:lstStyle/>
                    <a:p>
                      <a:r>
                        <a:rPr lang="en-US" dirty="0"/>
                        <a:t>Document Vector Embedding ---&gt; </a:t>
                      </a:r>
                    </a:p>
                  </a:txBody>
                  <a:tcPr/>
                </a:tc>
                <a:tc>
                  <a:txBody>
                    <a:bodyPr/>
                    <a:lstStyle/>
                    <a:p>
                      <a:r>
                        <a:rPr lang="en-US" dirty="0"/>
                        <a:t>0.4, -0.0375, 0.725, ...</a:t>
                      </a:r>
                    </a:p>
                  </a:txBody>
                  <a:tcPr/>
                </a:tc>
                <a:extLst>
                  <a:ext uri="{0D108BD9-81ED-4DB2-BD59-A6C34878D82A}">
                    <a16:rowId xmlns:a16="http://schemas.microsoft.com/office/drawing/2014/main" val="506174794"/>
                  </a:ext>
                </a:extLst>
              </a:tr>
              <a:tr h="370840">
                <a:tc>
                  <a:txBody>
                    <a:bodyPr/>
                    <a:lstStyle/>
                    <a:p>
                      <a:r>
                        <a:rPr lang="en-US" dirty="0"/>
                        <a:t>Word Embedding</a:t>
                      </a:r>
                    </a:p>
                  </a:txBody>
                  <a:tcPr/>
                </a:tc>
                <a:tc>
                  <a:txBody>
                    <a:bodyPr/>
                    <a:lstStyle/>
                    <a:p>
                      <a:r>
                        <a:rPr lang="en-US" dirty="0"/>
                        <a:t>the</a:t>
                      </a:r>
                    </a:p>
                  </a:txBody>
                  <a:tcPr/>
                </a:tc>
                <a:tc>
                  <a:txBody>
                    <a:bodyPr/>
                    <a:lstStyle/>
                    <a:p>
                      <a:r>
                        <a:rPr lang="en-US" dirty="0"/>
                        <a:t>0.4, 0.25, 0.1, … </a:t>
                      </a:r>
                    </a:p>
                  </a:txBody>
                  <a:tcPr/>
                </a:tc>
                <a:extLst>
                  <a:ext uri="{0D108BD9-81ED-4DB2-BD59-A6C34878D82A}">
                    <a16:rowId xmlns:a16="http://schemas.microsoft.com/office/drawing/2014/main" val="1998304264"/>
                  </a:ext>
                </a:extLst>
              </a:tr>
              <a:tr h="370840">
                <a:tc>
                  <a:txBody>
                    <a:bodyPr/>
                    <a:lstStyle/>
                    <a:p>
                      <a:r>
                        <a:rPr lang="en-US" dirty="0"/>
                        <a:t>Word Embedding</a:t>
                      </a:r>
                    </a:p>
                  </a:txBody>
                  <a:tcPr/>
                </a:tc>
                <a:tc>
                  <a:txBody>
                    <a:bodyPr/>
                    <a:lstStyle/>
                    <a:p>
                      <a:r>
                        <a:rPr lang="en-US" dirty="0"/>
                        <a:t>board</a:t>
                      </a:r>
                    </a:p>
                  </a:txBody>
                  <a:tcPr/>
                </a:tc>
                <a:tc>
                  <a:txBody>
                    <a:bodyPr/>
                    <a:lstStyle/>
                    <a:p>
                      <a:r>
                        <a:rPr lang="en-US" dirty="0"/>
                        <a:t>0.9, -0.42, 0.01, ...</a:t>
                      </a:r>
                    </a:p>
                  </a:txBody>
                  <a:tcPr/>
                </a:tc>
                <a:extLst>
                  <a:ext uri="{0D108BD9-81ED-4DB2-BD59-A6C34878D82A}">
                    <a16:rowId xmlns:a16="http://schemas.microsoft.com/office/drawing/2014/main" val="3358302269"/>
                  </a:ext>
                </a:extLst>
              </a:tr>
              <a:tr h="370840">
                <a:tc>
                  <a:txBody>
                    <a:bodyPr/>
                    <a:lstStyle/>
                    <a:p>
                      <a:r>
                        <a:rPr lang="en-US" dirty="0"/>
                        <a:t>Word Embedding</a:t>
                      </a:r>
                    </a:p>
                  </a:txBody>
                  <a:tcPr/>
                </a:tc>
                <a:tc>
                  <a:txBody>
                    <a:bodyPr/>
                    <a:lstStyle/>
                    <a:p>
                      <a:r>
                        <a:rPr lang="en-US" dirty="0"/>
                        <a:t>was</a:t>
                      </a:r>
                    </a:p>
                  </a:txBody>
                  <a:tcPr/>
                </a:tc>
                <a:tc>
                  <a:txBody>
                    <a:bodyPr/>
                    <a:lstStyle/>
                    <a:p>
                      <a:r>
                        <a:rPr lang="en-US" dirty="0"/>
                        <a:t>0.6, 0.34, -0.21, ...</a:t>
                      </a:r>
                    </a:p>
                  </a:txBody>
                  <a:tcPr/>
                </a:tc>
                <a:extLst>
                  <a:ext uri="{0D108BD9-81ED-4DB2-BD59-A6C34878D82A}">
                    <a16:rowId xmlns:a16="http://schemas.microsoft.com/office/drawing/2014/main" val="149680583"/>
                  </a:ext>
                </a:extLst>
              </a:tr>
              <a:tr h="370839">
                <a:tc>
                  <a:txBody>
                    <a:bodyPr/>
                    <a:lstStyle/>
                    <a:p>
                      <a:pPr lvl="0">
                        <a:buNone/>
                      </a:pPr>
                      <a:r>
                        <a:rPr lang="en-US" dirty="0"/>
                        <a:t>Word Embedding</a:t>
                      </a:r>
                    </a:p>
                  </a:txBody>
                  <a:tcPr/>
                </a:tc>
                <a:tc>
                  <a:txBody>
                    <a:bodyPr/>
                    <a:lstStyle/>
                    <a:p>
                      <a:pPr lvl="0">
                        <a:buNone/>
                      </a:pPr>
                      <a:r>
                        <a:rPr lang="en-US" dirty="0"/>
                        <a:t>great</a:t>
                      </a:r>
                    </a:p>
                  </a:txBody>
                  <a:tcPr/>
                </a:tc>
                <a:tc>
                  <a:txBody>
                    <a:bodyPr/>
                    <a:lstStyle/>
                    <a:p>
                      <a:pPr lvl="0">
                        <a:buNone/>
                      </a:pPr>
                      <a:r>
                        <a:rPr lang="en-US" dirty="0"/>
                        <a:t>-.3, -0.32, 3, ...</a:t>
                      </a:r>
                    </a:p>
                  </a:txBody>
                  <a:tcPr/>
                </a:tc>
                <a:extLst>
                  <a:ext uri="{0D108BD9-81ED-4DB2-BD59-A6C34878D82A}">
                    <a16:rowId xmlns:a16="http://schemas.microsoft.com/office/drawing/2014/main" val="2612190123"/>
                  </a:ext>
                </a:extLst>
              </a:tr>
            </a:tbl>
          </a:graphicData>
        </a:graphic>
      </p:graphicFrame>
      <p:graphicFrame>
        <p:nvGraphicFramePr>
          <p:cNvPr id="3" name="Table 9">
            <a:extLst>
              <a:ext uri="{FF2B5EF4-FFF2-40B4-BE49-F238E27FC236}">
                <a16:creationId xmlns:a16="http://schemas.microsoft.com/office/drawing/2014/main" id="{9D0B7ABD-7C54-AF84-8828-F3ED87C04A24}"/>
              </a:ext>
            </a:extLst>
          </p:cNvPr>
          <p:cNvGraphicFramePr>
            <a:graphicFrameLocks/>
          </p:cNvGraphicFramePr>
          <p:nvPr/>
        </p:nvGraphicFramePr>
        <p:xfrm>
          <a:off x="446895" y="3705055"/>
          <a:ext cx="8229599" cy="1854199"/>
        </p:xfrm>
        <a:graphic>
          <a:graphicData uri="http://schemas.openxmlformats.org/drawingml/2006/table">
            <a:tbl>
              <a:tblPr firstRow="1" bandRow="1">
                <a:tableStyleId>{5C22544A-7EE6-4342-B048-85BDC9FD1C3A}</a:tableStyleId>
              </a:tblPr>
              <a:tblGrid>
                <a:gridCol w="2058213">
                  <a:extLst>
                    <a:ext uri="{9D8B030D-6E8A-4147-A177-3AD203B41FA5}">
                      <a16:colId xmlns:a16="http://schemas.microsoft.com/office/drawing/2014/main" val="994451959"/>
                    </a:ext>
                  </a:extLst>
                </a:gridCol>
                <a:gridCol w="3428186">
                  <a:extLst>
                    <a:ext uri="{9D8B030D-6E8A-4147-A177-3AD203B41FA5}">
                      <a16:colId xmlns:a16="http://schemas.microsoft.com/office/drawing/2014/main" val="53578642"/>
                    </a:ext>
                  </a:extLst>
                </a:gridCol>
                <a:gridCol w="2743200">
                  <a:extLst>
                    <a:ext uri="{9D8B030D-6E8A-4147-A177-3AD203B41FA5}">
                      <a16:colId xmlns:a16="http://schemas.microsoft.com/office/drawing/2014/main" val="2842732089"/>
                    </a:ext>
                  </a:extLst>
                </a:gridCol>
              </a:tblGrid>
              <a:tr h="370840">
                <a:tc>
                  <a:txBody>
                    <a:bodyPr/>
                    <a:lstStyle/>
                    <a:p>
                      <a:r>
                        <a:rPr lang="en-US" dirty="0"/>
                        <a:t>Document 2</a:t>
                      </a:r>
                    </a:p>
                  </a:txBody>
                  <a:tcPr/>
                </a:tc>
                <a:tc>
                  <a:txBody>
                    <a:bodyPr/>
                    <a:lstStyle/>
                    <a:p>
                      <a:r>
                        <a:rPr lang="en-US" dirty="0"/>
                        <a:t>Document Vector Embedding ---&gt; </a:t>
                      </a:r>
                    </a:p>
                  </a:txBody>
                  <a:tcPr/>
                </a:tc>
                <a:tc>
                  <a:txBody>
                    <a:bodyPr/>
                    <a:lstStyle/>
                    <a:p>
                      <a:pPr lvl="0">
                        <a:buNone/>
                      </a:pPr>
                      <a:r>
                        <a:rPr lang="en-US" sz="1800" b="1" i="0" u="none" strike="noStrike" noProof="0" dirty="0">
                          <a:latin typeface="Calibri"/>
                        </a:rPr>
                        <a:t>0.285, 0.23, -0.34, ...</a:t>
                      </a:r>
                    </a:p>
                  </a:txBody>
                  <a:tcPr/>
                </a:tc>
                <a:extLst>
                  <a:ext uri="{0D108BD9-81ED-4DB2-BD59-A6C34878D82A}">
                    <a16:rowId xmlns:a16="http://schemas.microsoft.com/office/drawing/2014/main" val="506174794"/>
                  </a:ext>
                </a:extLst>
              </a:tr>
              <a:tr h="370840">
                <a:tc>
                  <a:txBody>
                    <a:bodyPr/>
                    <a:lstStyle/>
                    <a:p>
                      <a:r>
                        <a:rPr lang="en-US" dirty="0"/>
                        <a:t>Word Embedding</a:t>
                      </a:r>
                    </a:p>
                  </a:txBody>
                  <a:tcPr/>
                </a:tc>
                <a:tc>
                  <a:txBody>
                    <a:bodyPr/>
                    <a:lstStyle/>
                    <a:p>
                      <a:r>
                        <a:rPr lang="en-US" dirty="0"/>
                        <a:t>the</a:t>
                      </a:r>
                    </a:p>
                  </a:txBody>
                  <a:tcPr/>
                </a:tc>
                <a:tc>
                  <a:txBody>
                    <a:bodyPr/>
                    <a:lstStyle/>
                    <a:p>
                      <a:pPr lvl="0">
                        <a:buNone/>
                      </a:pPr>
                      <a:r>
                        <a:rPr lang="en-US" sz="1800" b="0" i="0" u="none" strike="noStrike" noProof="0" dirty="0">
                          <a:latin typeface="Calibri"/>
                        </a:rPr>
                        <a:t>0.4, 0.25, 0.1, … </a:t>
                      </a:r>
                      <a:endParaRPr lang="en-US" dirty="0"/>
                    </a:p>
                  </a:txBody>
                  <a:tcPr/>
                </a:tc>
                <a:extLst>
                  <a:ext uri="{0D108BD9-81ED-4DB2-BD59-A6C34878D82A}">
                    <a16:rowId xmlns:a16="http://schemas.microsoft.com/office/drawing/2014/main" val="1998304264"/>
                  </a:ext>
                </a:extLst>
              </a:tr>
              <a:tr h="370840">
                <a:tc>
                  <a:txBody>
                    <a:bodyPr/>
                    <a:lstStyle/>
                    <a:p>
                      <a:r>
                        <a:rPr lang="en-US" dirty="0"/>
                        <a:t>Word Embedding</a:t>
                      </a:r>
                    </a:p>
                  </a:txBody>
                  <a:tcPr/>
                </a:tc>
                <a:tc>
                  <a:txBody>
                    <a:bodyPr/>
                    <a:lstStyle/>
                    <a:p>
                      <a:pPr lvl="0">
                        <a:buNone/>
                      </a:pPr>
                      <a:r>
                        <a:rPr lang="en-US" sz="1800" b="0" i="0" u="none" strike="noStrike" noProof="0" dirty="0">
                          <a:latin typeface="Calibri"/>
                        </a:rPr>
                        <a:t>elephant</a:t>
                      </a:r>
                      <a:endParaRPr lang="en-US" dirty="0"/>
                    </a:p>
                  </a:txBody>
                  <a:tcPr/>
                </a:tc>
                <a:tc>
                  <a:txBody>
                    <a:bodyPr/>
                    <a:lstStyle/>
                    <a:p>
                      <a:r>
                        <a:rPr lang="en-US" dirty="0"/>
                        <a:t>0.34, 0.23, -0.3, ...</a:t>
                      </a:r>
                    </a:p>
                  </a:txBody>
                  <a:tcPr/>
                </a:tc>
                <a:extLst>
                  <a:ext uri="{0D108BD9-81ED-4DB2-BD59-A6C34878D82A}">
                    <a16:rowId xmlns:a16="http://schemas.microsoft.com/office/drawing/2014/main" val="3358302269"/>
                  </a:ext>
                </a:extLst>
              </a:tr>
              <a:tr h="370840">
                <a:tc>
                  <a:txBody>
                    <a:bodyPr/>
                    <a:lstStyle/>
                    <a:p>
                      <a:r>
                        <a:rPr lang="en-US" dirty="0"/>
                        <a:t>Word Embedding</a:t>
                      </a:r>
                    </a:p>
                  </a:txBody>
                  <a:tcPr/>
                </a:tc>
                <a:tc>
                  <a:txBody>
                    <a:bodyPr/>
                    <a:lstStyle/>
                    <a:p>
                      <a:pPr lvl="0">
                        <a:buNone/>
                      </a:pPr>
                      <a:r>
                        <a:rPr lang="en-US" dirty="0"/>
                        <a:t>was</a:t>
                      </a:r>
                    </a:p>
                  </a:txBody>
                  <a:tcPr/>
                </a:tc>
                <a:tc>
                  <a:txBody>
                    <a:bodyPr/>
                    <a:lstStyle/>
                    <a:p>
                      <a:pPr lvl="0">
                        <a:buNone/>
                      </a:pPr>
                      <a:r>
                        <a:rPr lang="en-US" sz="1800" b="0" i="0" u="none" strike="noStrike" noProof="0" dirty="0">
                          <a:latin typeface="Calibri"/>
                        </a:rPr>
                        <a:t>0.6, 0.34, -0.21, ...</a:t>
                      </a:r>
                      <a:endParaRPr lang="en-US" dirty="0"/>
                    </a:p>
                  </a:txBody>
                  <a:tcPr/>
                </a:tc>
                <a:extLst>
                  <a:ext uri="{0D108BD9-81ED-4DB2-BD59-A6C34878D82A}">
                    <a16:rowId xmlns:a16="http://schemas.microsoft.com/office/drawing/2014/main" val="149680583"/>
                  </a:ext>
                </a:extLst>
              </a:tr>
              <a:tr h="370839">
                <a:tc>
                  <a:txBody>
                    <a:bodyPr/>
                    <a:lstStyle/>
                    <a:p>
                      <a:pPr lvl="0">
                        <a:buNone/>
                      </a:pPr>
                      <a:r>
                        <a:rPr lang="en-US" dirty="0"/>
                        <a:t>Word Embedding</a:t>
                      </a:r>
                    </a:p>
                  </a:txBody>
                  <a:tcPr/>
                </a:tc>
                <a:tc>
                  <a:txBody>
                    <a:bodyPr/>
                    <a:lstStyle/>
                    <a:p>
                      <a:pPr lvl="0">
                        <a:buNone/>
                      </a:pPr>
                      <a:r>
                        <a:rPr lang="en-US" dirty="0"/>
                        <a:t>big</a:t>
                      </a:r>
                    </a:p>
                  </a:txBody>
                  <a:tcPr/>
                </a:tc>
                <a:tc>
                  <a:txBody>
                    <a:bodyPr/>
                    <a:lstStyle/>
                    <a:p>
                      <a:pPr lvl="0">
                        <a:buNone/>
                      </a:pPr>
                      <a:r>
                        <a:rPr lang="en-US" dirty="0"/>
                        <a:t>-0.2, 0.1, 0.07, ...</a:t>
                      </a:r>
                    </a:p>
                  </a:txBody>
                  <a:tcPr/>
                </a:tc>
                <a:extLst>
                  <a:ext uri="{0D108BD9-81ED-4DB2-BD59-A6C34878D82A}">
                    <a16:rowId xmlns:a16="http://schemas.microsoft.com/office/drawing/2014/main" val="2612190123"/>
                  </a:ext>
                </a:extLst>
              </a:tr>
            </a:tbl>
          </a:graphicData>
        </a:graphic>
      </p:graphicFrame>
      <p:sp>
        <p:nvSpPr>
          <p:cNvPr id="2" name="Rectangle 1">
            <a:extLst>
              <a:ext uri="{FF2B5EF4-FFF2-40B4-BE49-F238E27FC236}">
                <a16:creationId xmlns:a16="http://schemas.microsoft.com/office/drawing/2014/main" id="{8B0C4C3A-5514-3060-27D4-99FA649C9F42}"/>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400" b="1" dirty="0">
                <a:solidFill>
                  <a:schemeClr val="bg1"/>
                </a:solidFill>
                <a:latin typeface="Arial" panose="020B0604020202020204" pitchFamily="34" charset="0"/>
                <a:cs typeface="Arial" panose="020B0604020202020204" pitchFamily="34" charset="0"/>
              </a:rPr>
              <a:t>Word2Vec</a:t>
            </a:r>
          </a:p>
        </p:txBody>
      </p:sp>
    </p:spTree>
    <p:extLst>
      <p:ext uri="{BB962C8B-B14F-4D97-AF65-F5344CB8AC3E}">
        <p14:creationId xmlns:p14="http://schemas.microsoft.com/office/powerpoint/2010/main" val="40002716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3" descr="Graphical user interface, text, application&#10;&#10;Description automatically generated">
            <a:extLst>
              <a:ext uri="{FF2B5EF4-FFF2-40B4-BE49-F238E27FC236}">
                <a16:creationId xmlns:a16="http://schemas.microsoft.com/office/drawing/2014/main" id="{7E7C0F63-FD3C-A011-837E-FB99BB271823}"/>
              </a:ext>
            </a:extLst>
          </p:cNvPr>
          <p:cNvPicPr>
            <a:picLocks noGrp="1" noChangeAspect="1"/>
          </p:cNvPicPr>
          <p:nvPr>
            <p:ph idx="1"/>
          </p:nvPr>
        </p:nvPicPr>
        <p:blipFill>
          <a:blip r:embed="rId2"/>
          <a:stretch>
            <a:fillRect/>
          </a:stretch>
        </p:blipFill>
        <p:spPr>
          <a:xfrm>
            <a:off x="1929880" y="1600200"/>
            <a:ext cx="5284240" cy="4525963"/>
          </a:xfrm>
        </p:spPr>
      </p:pic>
      <p:sp>
        <p:nvSpPr>
          <p:cNvPr id="4" name="Rectangle 3">
            <a:extLst>
              <a:ext uri="{FF2B5EF4-FFF2-40B4-BE49-F238E27FC236}">
                <a16:creationId xmlns:a16="http://schemas.microsoft.com/office/drawing/2014/main" id="{465B5AB1-FCB6-EBAB-31FC-E7471F3CD685}"/>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400" b="1" dirty="0">
                <a:solidFill>
                  <a:schemeClr val="bg1"/>
                </a:solidFill>
                <a:latin typeface="Arial" panose="020B0604020202020204" pitchFamily="34" charset="0"/>
                <a:cs typeface="Arial" panose="020B0604020202020204" pitchFamily="34" charset="0"/>
              </a:rPr>
              <a:t>Word2Vec</a:t>
            </a:r>
          </a:p>
        </p:txBody>
      </p:sp>
    </p:spTree>
    <p:extLst>
      <p:ext uri="{BB962C8B-B14F-4D97-AF65-F5344CB8AC3E}">
        <p14:creationId xmlns:p14="http://schemas.microsoft.com/office/powerpoint/2010/main" val="10837527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94DD9B3-C3A1-C29F-9607-3E8CDA5BFCC9}"/>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a:t>Hands-on Coding</a:t>
            </a:r>
          </a:p>
        </p:txBody>
      </p:sp>
    </p:spTree>
    <p:extLst>
      <p:ext uri="{BB962C8B-B14F-4D97-AF65-F5344CB8AC3E}">
        <p14:creationId xmlns:p14="http://schemas.microsoft.com/office/powerpoint/2010/main" val="27531705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9A8B7774-A737-12E8-AEBD-D4B465B93218}"/>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dirty="0">
                <a:solidFill>
                  <a:srgbClr val="FF0000"/>
                </a:solidFill>
              </a:rPr>
              <a:t>LESSON 4</a:t>
            </a:r>
          </a:p>
        </p:txBody>
      </p:sp>
      <p:sp>
        <p:nvSpPr>
          <p:cNvPr id="2" name="TextBox 1">
            <a:extLst>
              <a:ext uri="{FF2B5EF4-FFF2-40B4-BE49-F238E27FC236}">
                <a16:creationId xmlns:a16="http://schemas.microsoft.com/office/drawing/2014/main" id="{FD2C3EF7-6DFE-51A6-D213-DD0A023E004A}"/>
              </a:ext>
            </a:extLst>
          </p:cNvPr>
          <p:cNvSpPr txBox="1"/>
          <p:nvPr/>
        </p:nvSpPr>
        <p:spPr>
          <a:xfrm>
            <a:off x="1630497" y="5212519"/>
            <a:ext cx="5883007" cy="1477328"/>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hlinkClick r:id="rId2"/>
              </a:rPr>
              <a:t>Link to Behemoth Google Colab Notebook!</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Separate Notebooks for Exploring vs. Training a Model</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hlinkClick r:id="rId3"/>
              </a:rPr>
              <a:t>Part 1: Explore Hugging Face Datasets and Models</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hlinkClick r:id="rId4"/>
              </a:rPr>
              <a:t>Part 2: Train a Model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22804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94DD9B3-C3A1-C29F-9607-3E8CDA5BFCC9}"/>
              </a:ext>
            </a:extLst>
          </p:cNvPr>
          <p:cNvSpPr txBox="1">
            <a:spLocks/>
          </p:cNvSpPr>
          <p:nvPr/>
        </p:nvSpPr>
        <p:spPr>
          <a:xfrm>
            <a:off x="457200" y="2802732"/>
            <a:ext cx="8229600" cy="1252537"/>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a:t>Transformers</a:t>
            </a:r>
          </a:p>
          <a:p>
            <a:pPr marL="0" indent="0" algn="ctr">
              <a:buFont typeface="Arial" pitchFamily="34" charset="0"/>
              <a:buNone/>
            </a:pPr>
            <a:r>
              <a:rPr lang="en-US" sz="4400" b="1"/>
              <a:t>…and BERT</a:t>
            </a:r>
          </a:p>
        </p:txBody>
      </p:sp>
    </p:spTree>
    <p:extLst>
      <p:ext uri="{BB962C8B-B14F-4D97-AF65-F5344CB8AC3E}">
        <p14:creationId xmlns:p14="http://schemas.microsoft.com/office/powerpoint/2010/main" val="3057542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BFF323-DAF6-7ED4-41F7-723A6D4114FB}"/>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dirty="0">
                <a:solidFill>
                  <a:schemeClr val="bg1"/>
                </a:solidFill>
                <a:latin typeface="Arial" panose="020B0604020202020204" pitchFamily="34" charset="0"/>
                <a:cs typeface="Arial" panose="020B0604020202020204" pitchFamily="34" charset="0"/>
              </a:rPr>
              <a:t>Transformers – The BIG deal…</a:t>
            </a:r>
          </a:p>
        </p:txBody>
      </p:sp>
      <p:pic>
        <p:nvPicPr>
          <p:cNvPr id="4" name="Picture 3" descr="Attention is all you need: Discovering the Transformer paper | by Eduardo  Muñoz | Towards Data Science">
            <a:extLst>
              <a:ext uri="{FF2B5EF4-FFF2-40B4-BE49-F238E27FC236}">
                <a16:creationId xmlns:a16="http://schemas.microsoft.com/office/drawing/2014/main" id="{C44EA718-33D0-70D8-3BF0-1448AAC633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6993" y="1697208"/>
            <a:ext cx="2097007" cy="284663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4">
            <a:extLst>
              <a:ext uri="{FF2B5EF4-FFF2-40B4-BE49-F238E27FC236}">
                <a16:creationId xmlns:a16="http://schemas.microsoft.com/office/drawing/2014/main" id="{FE5B2916-2321-399A-CF65-9898E2FDD99A}"/>
              </a:ext>
            </a:extLst>
          </p:cNvPr>
          <p:cNvSpPr>
            <a:spLocks noGrp="1"/>
          </p:cNvSpPr>
          <p:nvPr>
            <p:ph idx="1"/>
          </p:nvPr>
        </p:nvSpPr>
        <p:spPr>
          <a:xfrm>
            <a:off x="291947" y="1520328"/>
            <a:ext cx="8229600" cy="4605836"/>
          </a:xfrm>
        </p:spPr>
        <p:txBody>
          <a:bodyPr>
            <a:normAutofit fontScale="62500" lnSpcReduction="20000"/>
          </a:bodyPr>
          <a:lstStyle/>
          <a:p>
            <a:r>
              <a:rPr lang="en-US"/>
              <a:t>Transformers are an </a:t>
            </a:r>
            <a:r>
              <a:rPr lang="en-US" b="1" i="1"/>
              <a:t>architecture</a:t>
            </a:r>
            <a:r>
              <a:rPr lang="en-US"/>
              <a:t> that enables accurate and efficient transfer learning</a:t>
            </a:r>
          </a:p>
          <a:p>
            <a:pPr lvl="1"/>
            <a:r>
              <a:rPr lang="en-US"/>
              <a:t>Keeps track ONLY of model weights, biases, configuration</a:t>
            </a:r>
          </a:p>
          <a:p>
            <a:pPr lvl="1"/>
            <a:r>
              <a:rPr lang="en-US"/>
              <a:t>Customizable</a:t>
            </a:r>
          </a:p>
          <a:p>
            <a:pPr lvl="1"/>
            <a:endParaRPr lang="en-US"/>
          </a:p>
          <a:p>
            <a:r>
              <a:rPr lang="en-US"/>
              <a:t>Encoder / Decoder</a:t>
            </a:r>
          </a:p>
          <a:p>
            <a:pPr lvl="1"/>
            <a:r>
              <a:rPr lang="en-US"/>
              <a:t>Encoder (extract meaning of input – all at once): </a:t>
            </a:r>
          </a:p>
          <a:p>
            <a:pPr lvl="2"/>
            <a:r>
              <a:rPr lang="en-US"/>
              <a:t>Document classification</a:t>
            </a:r>
          </a:p>
          <a:p>
            <a:pPr lvl="2"/>
            <a:r>
              <a:rPr lang="en-US"/>
              <a:t>Named entity recognition</a:t>
            </a:r>
          </a:p>
          <a:p>
            <a:pPr lvl="2"/>
            <a:r>
              <a:rPr lang="en-US"/>
              <a:t>Extractive Q&amp;A</a:t>
            </a:r>
          </a:p>
          <a:p>
            <a:pPr lvl="2"/>
            <a:r>
              <a:rPr lang="en-US"/>
              <a:t>Ex: BERT </a:t>
            </a:r>
            <a:r>
              <a:rPr lang="en-US" sz="2400"/>
              <a:t>(Bidirectional Encoder Representations from Transformers) </a:t>
            </a:r>
            <a:endParaRPr lang="en-US"/>
          </a:p>
          <a:p>
            <a:pPr lvl="1"/>
            <a:r>
              <a:rPr lang="en-US"/>
              <a:t>Decoder (access meaning of input – sequential): </a:t>
            </a:r>
          </a:p>
          <a:p>
            <a:pPr lvl="2"/>
            <a:r>
              <a:rPr lang="en-US"/>
              <a:t>Next word prediction</a:t>
            </a:r>
          </a:p>
          <a:p>
            <a:pPr lvl="2"/>
            <a:r>
              <a:rPr lang="en-US"/>
              <a:t>Text Generation</a:t>
            </a:r>
          </a:p>
          <a:p>
            <a:pPr lvl="1"/>
            <a:r>
              <a:rPr lang="en-US"/>
              <a:t>Encoder / Decoder (extract features, then produce sequential output):</a:t>
            </a:r>
          </a:p>
          <a:p>
            <a:pPr lvl="2"/>
            <a:r>
              <a:rPr lang="en-US"/>
              <a:t>Text Summarization</a:t>
            </a:r>
          </a:p>
          <a:p>
            <a:pPr lvl="2"/>
            <a:r>
              <a:rPr lang="en-US"/>
              <a:t>Translation</a:t>
            </a:r>
          </a:p>
          <a:p>
            <a:pPr lvl="2"/>
            <a:endParaRPr lang="en-US" sz="1600"/>
          </a:p>
          <a:p>
            <a:pPr lvl="1"/>
            <a:endParaRPr lang="en-US"/>
          </a:p>
          <a:p>
            <a:endParaRPr lang="en-US"/>
          </a:p>
        </p:txBody>
      </p:sp>
    </p:spTree>
    <p:extLst>
      <p:ext uri="{BB962C8B-B14F-4D97-AF65-F5344CB8AC3E}">
        <p14:creationId xmlns:p14="http://schemas.microsoft.com/office/powerpoint/2010/main" val="1271367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BFF323-DAF6-7ED4-41F7-723A6D4114FB}"/>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a:solidFill>
                  <a:schemeClr val="bg1"/>
                </a:solidFill>
                <a:latin typeface="Arial" panose="020B0604020202020204" pitchFamily="34" charset="0"/>
                <a:cs typeface="Arial" panose="020B0604020202020204" pitchFamily="34" charset="0"/>
              </a:rPr>
              <a:t>What do Transformers </a:t>
            </a:r>
            <a:br>
              <a:rPr lang="en-US" sz="2000" b="1">
                <a:solidFill>
                  <a:schemeClr val="bg1"/>
                </a:solidFill>
                <a:latin typeface="Arial" panose="020B0604020202020204" pitchFamily="34" charset="0"/>
                <a:cs typeface="Arial" panose="020B0604020202020204" pitchFamily="34" charset="0"/>
              </a:rPr>
            </a:br>
            <a:r>
              <a:rPr lang="en-US" sz="2000" b="1">
                <a:solidFill>
                  <a:schemeClr val="bg1"/>
                </a:solidFill>
                <a:latin typeface="Arial" panose="020B0604020202020204" pitchFamily="34" charset="0"/>
                <a:cs typeface="Arial" panose="020B0604020202020204" pitchFamily="34" charset="0"/>
              </a:rPr>
              <a:t>keep track of?</a:t>
            </a:r>
          </a:p>
        </p:txBody>
      </p:sp>
      <p:pic>
        <p:nvPicPr>
          <p:cNvPr id="7" name="Content Placeholder 4">
            <a:extLst>
              <a:ext uri="{FF2B5EF4-FFF2-40B4-BE49-F238E27FC236}">
                <a16:creationId xmlns:a16="http://schemas.microsoft.com/office/drawing/2014/main" id="{AF9B7FB1-8D2E-88EC-55EB-8C52B59369EF}"/>
              </a:ext>
            </a:extLst>
          </p:cNvPr>
          <p:cNvPicPr>
            <a:picLocks noGrp="1" noChangeAspect="1"/>
          </p:cNvPicPr>
          <p:nvPr>
            <p:ph idx="1"/>
          </p:nvPr>
        </p:nvPicPr>
        <p:blipFill>
          <a:blip r:embed="rId2"/>
          <a:stretch>
            <a:fillRect/>
          </a:stretch>
        </p:blipFill>
        <p:spPr>
          <a:xfrm>
            <a:off x="914400" y="1447800"/>
            <a:ext cx="4367466" cy="4525963"/>
          </a:xfrm>
          <a:ln w="38100">
            <a:solidFill>
              <a:schemeClr val="tx1"/>
            </a:solidFill>
          </a:ln>
        </p:spPr>
      </p:pic>
      <p:pic>
        <p:nvPicPr>
          <p:cNvPr id="8" name="Picture 7">
            <a:extLst>
              <a:ext uri="{FF2B5EF4-FFF2-40B4-BE49-F238E27FC236}">
                <a16:creationId xmlns:a16="http://schemas.microsoft.com/office/drawing/2014/main" id="{71D711B8-E19E-7BEE-FB89-1D246E47AA8F}"/>
              </a:ext>
            </a:extLst>
          </p:cNvPr>
          <p:cNvPicPr>
            <a:picLocks noChangeAspect="1"/>
          </p:cNvPicPr>
          <p:nvPr/>
        </p:nvPicPr>
        <p:blipFill>
          <a:blip r:embed="rId3"/>
          <a:stretch>
            <a:fillRect/>
          </a:stretch>
        </p:blipFill>
        <p:spPr>
          <a:xfrm>
            <a:off x="5791200" y="2362200"/>
            <a:ext cx="3010320" cy="3200847"/>
          </a:xfrm>
          <a:prstGeom prst="rect">
            <a:avLst/>
          </a:prstGeom>
          <a:ln w="38100">
            <a:solidFill>
              <a:schemeClr val="tx1"/>
            </a:solidFill>
          </a:ln>
        </p:spPr>
      </p:pic>
    </p:spTree>
    <p:extLst>
      <p:ext uri="{BB962C8B-B14F-4D97-AF65-F5344CB8AC3E}">
        <p14:creationId xmlns:p14="http://schemas.microsoft.com/office/powerpoint/2010/main" val="89484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6702FD-BFA3-2649-33CE-ED23C650330E}"/>
              </a:ext>
            </a:extLst>
          </p:cNvPr>
          <p:cNvSpPr/>
          <p:nvPr/>
        </p:nvSpPr>
        <p:spPr>
          <a:xfrm>
            <a:off x="7751928" y="5311822"/>
            <a:ext cx="1359438" cy="15080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5C24BE4F-9FC3-3E69-1410-5FF176B4B154}"/>
              </a:ext>
            </a:extLst>
          </p:cNvPr>
          <p:cNvSpPr>
            <a:spLocks noGrp="1"/>
          </p:cNvSpPr>
          <p:nvPr>
            <p:ph idx="1"/>
          </p:nvPr>
        </p:nvSpPr>
        <p:spPr>
          <a:xfrm>
            <a:off x="359229" y="1600200"/>
            <a:ext cx="8490857" cy="4525963"/>
          </a:xfrm>
        </p:spPr>
        <p:txBody>
          <a:bodyPr>
            <a:normAutofit lnSpcReduction="10000"/>
          </a:bodyPr>
          <a:lstStyle/>
          <a:p>
            <a:r>
              <a:rPr lang="en-US" sz="2800" dirty="0"/>
              <a:t>Requirements</a:t>
            </a:r>
          </a:p>
          <a:p>
            <a:pPr lvl="1"/>
            <a:r>
              <a:rPr lang="en-US" sz="2400" dirty="0"/>
              <a:t>Collaborative coding environment</a:t>
            </a:r>
          </a:p>
          <a:p>
            <a:pPr lvl="1"/>
            <a:r>
              <a:rPr lang="en-US" sz="2400" dirty="0"/>
              <a:t>Common Python packages installed</a:t>
            </a:r>
          </a:p>
          <a:p>
            <a:pPr lvl="1"/>
            <a:r>
              <a:rPr lang="en-US" sz="2400" dirty="0"/>
              <a:t>Classroom for instruction</a:t>
            </a:r>
          </a:p>
          <a:p>
            <a:pPr lvl="1"/>
            <a:endParaRPr lang="en-US" sz="2400" dirty="0"/>
          </a:p>
          <a:p>
            <a:r>
              <a:rPr lang="en-US" sz="2800" dirty="0"/>
              <a:t>Possible Solutions</a:t>
            </a:r>
          </a:p>
          <a:p>
            <a:pPr lvl="1"/>
            <a:r>
              <a:rPr lang="en-US" sz="2400" dirty="0" err="1">
                <a:hlinkClick r:id="rId3"/>
              </a:rPr>
              <a:t>CoCalc</a:t>
            </a:r>
            <a:endParaRPr lang="en-US" sz="2400" dirty="0"/>
          </a:p>
          <a:p>
            <a:pPr lvl="1"/>
            <a:r>
              <a:rPr lang="en-US" sz="2400" dirty="0">
                <a:hlinkClick r:id="rId4"/>
              </a:rPr>
              <a:t>Google Colab</a:t>
            </a:r>
            <a:endParaRPr lang="en-US" dirty="0"/>
          </a:p>
          <a:p>
            <a:pPr lvl="1"/>
            <a:r>
              <a:rPr lang="en-US" sz="2400" dirty="0"/>
              <a:t>Institutional Compute Cluster</a:t>
            </a:r>
          </a:p>
          <a:p>
            <a:pPr lvl="1"/>
            <a:r>
              <a:rPr lang="en-US" sz="2400" dirty="0"/>
              <a:t>Cloud-based (e.g., AWS, Azure)</a:t>
            </a:r>
          </a:p>
          <a:p>
            <a:endParaRPr lang="en-US" sz="2800" dirty="0"/>
          </a:p>
        </p:txBody>
      </p:sp>
      <p:sp>
        <p:nvSpPr>
          <p:cNvPr id="10" name="Rectangle 2">
            <a:extLst>
              <a:ext uri="{FF2B5EF4-FFF2-40B4-BE49-F238E27FC236}">
                <a16:creationId xmlns:a16="http://schemas.microsoft.com/office/drawing/2014/main" id="{C21336ED-742C-8D80-34FF-6C2F2FFAD6F8}"/>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800" b="1" dirty="0">
                <a:solidFill>
                  <a:schemeClr val="bg1"/>
                </a:solidFill>
                <a:latin typeface="Arial" panose="020B0604020202020204" pitchFamily="34" charset="0"/>
                <a:cs typeface="Arial" panose="020B0604020202020204" pitchFamily="34" charset="0"/>
              </a:rPr>
              <a:t>Environment</a:t>
            </a:r>
          </a:p>
        </p:txBody>
      </p:sp>
      <p:grpSp>
        <p:nvGrpSpPr>
          <p:cNvPr id="4" name="Group 3">
            <a:extLst>
              <a:ext uri="{FF2B5EF4-FFF2-40B4-BE49-F238E27FC236}">
                <a16:creationId xmlns:a16="http://schemas.microsoft.com/office/drawing/2014/main" id="{52A68740-5F17-6399-EB59-329E62B4F955}"/>
              </a:ext>
            </a:extLst>
          </p:cNvPr>
          <p:cNvGrpSpPr/>
          <p:nvPr/>
        </p:nvGrpSpPr>
        <p:grpSpPr>
          <a:xfrm>
            <a:off x="7055304" y="1158227"/>
            <a:ext cx="1630264" cy="5435576"/>
            <a:chOff x="6890204" y="1145527"/>
            <a:chExt cx="1630264" cy="5435576"/>
          </a:xfrm>
        </p:grpSpPr>
        <p:pic>
          <p:nvPicPr>
            <p:cNvPr id="1026" name="Picture 2" descr="CoCalc - Wikipedia">
              <a:extLst>
                <a:ext uri="{FF2B5EF4-FFF2-40B4-BE49-F238E27FC236}">
                  <a16:creationId xmlns:a16="http://schemas.microsoft.com/office/drawing/2014/main" id="{69CDD787-3D10-E66A-ADAF-BC2D534CD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1995" y="2731062"/>
              <a:ext cx="1606682"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elcome To Colaboratory - Colaboratory">
              <a:extLst>
                <a:ext uri="{FF2B5EF4-FFF2-40B4-BE49-F238E27FC236}">
                  <a16:creationId xmlns:a16="http://schemas.microsoft.com/office/drawing/2014/main" id="{5C6BF4EA-2E17-A314-0E8B-FA89F7A008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0204" y="3968786"/>
              <a:ext cx="1630264" cy="163026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mazon Web Services - Wikipedia">
              <a:extLst>
                <a:ext uri="{FF2B5EF4-FFF2-40B4-BE49-F238E27FC236}">
                  <a16:creationId xmlns:a16="http://schemas.microsoft.com/office/drawing/2014/main" id="{5C85BB18-4959-0970-2E04-211CDCBB40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0204" y="5602945"/>
              <a:ext cx="1630264" cy="9781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ython (programming language) - Wikipedia">
              <a:extLst>
                <a:ext uri="{FF2B5EF4-FFF2-40B4-BE49-F238E27FC236}">
                  <a16:creationId xmlns:a16="http://schemas.microsoft.com/office/drawing/2014/main" id="{026DA049-99CE-47D5-18F2-23E6EB119B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6713" y="1145527"/>
              <a:ext cx="1417246" cy="155314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6458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8A7085-BFE9-5F24-2859-0041CBD0EF54}"/>
              </a:ext>
            </a:extLst>
          </p:cNvPr>
          <p:cNvSpPr>
            <a:spLocks noGrp="1"/>
          </p:cNvSpPr>
          <p:nvPr>
            <p:ph idx="1"/>
          </p:nvPr>
        </p:nvSpPr>
        <p:spPr>
          <a:xfrm>
            <a:off x="457200" y="1288973"/>
            <a:ext cx="8229600" cy="5100809"/>
          </a:xfrm>
        </p:spPr>
        <p:txBody>
          <a:bodyPr>
            <a:normAutofit fontScale="77500" lnSpcReduction="20000"/>
          </a:bodyPr>
          <a:lstStyle/>
          <a:p>
            <a:r>
              <a:rPr lang="en-US"/>
              <a:t>Common Architecture / Ecosystem enables </a:t>
            </a:r>
            <a:r>
              <a:rPr lang="en-US" b="1">
                <a:solidFill>
                  <a:schemeClr val="accent3">
                    <a:lumMod val="75000"/>
                  </a:schemeClr>
                </a:solidFill>
              </a:rPr>
              <a:t>transfer learning</a:t>
            </a:r>
          </a:p>
          <a:p>
            <a:pPr lvl="1"/>
            <a:r>
              <a:rPr lang="en-US"/>
              <a:t>“Reuse a pre-trained model as the starting point for a model on an adjacent task” – </a:t>
            </a:r>
            <a:r>
              <a:rPr lang="en-US" dirty="0"/>
              <a:t>Layman’s Terms</a:t>
            </a:r>
            <a:endParaRPr lang="en-US"/>
          </a:p>
          <a:p>
            <a:pPr lvl="1"/>
            <a:r>
              <a:rPr lang="en-US"/>
              <a:t>Repurposing on a related task is MUCH quicker</a:t>
            </a:r>
          </a:p>
          <a:p>
            <a:pPr lvl="1"/>
            <a:endParaRPr lang="en-US"/>
          </a:p>
          <a:p>
            <a:r>
              <a:rPr lang="en-US"/>
              <a:t>Most language models begin with an MLM, trained at GREAT expense… then add a classifier. </a:t>
            </a:r>
          </a:p>
          <a:p>
            <a:pPr lvl="1"/>
            <a:r>
              <a:rPr lang="en-US"/>
              <a:t>MLMs vary based on tokenizers (BPE vs. </a:t>
            </a:r>
            <a:r>
              <a:rPr lang="en-US" dirty="0" err="1"/>
              <a:t>WordPiece</a:t>
            </a:r>
            <a:r>
              <a:rPr lang="en-US"/>
              <a:t>) and architecture (number of hidden layers, size of hidden layers, etc.)</a:t>
            </a:r>
          </a:p>
          <a:p>
            <a:pPr lvl="1"/>
            <a:r>
              <a:rPr lang="en-US"/>
              <a:t>You can even repurpose repurposed models (what we’ll do today)</a:t>
            </a:r>
          </a:p>
          <a:p>
            <a:pPr lvl="1"/>
            <a:endParaRPr lang="en-US"/>
          </a:p>
          <a:p>
            <a:r>
              <a:rPr lang="en-US"/>
              <a:t>Model Hub: </a:t>
            </a:r>
            <a:r>
              <a:rPr lang="en-US">
                <a:hlinkClick r:id="rId2"/>
              </a:rPr>
              <a:t>https://huggingface.co/models</a:t>
            </a:r>
            <a:r>
              <a:rPr lang="en-US"/>
              <a:t> </a:t>
            </a:r>
          </a:p>
          <a:p>
            <a:endParaRPr lang="en-US"/>
          </a:p>
          <a:p>
            <a:endParaRPr lang="en-US"/>
          </a:p>
          <a:p>
            <a:endParaRPr lang="en-US"/>
          </a:p>
          <a:p>
            <a:endParaRPr lang="en-US"/>
          </a:p>
        </p:txBody>
      </p:sp>
      <p:sp>
        <p:nvSpPr>
          <p:cNvPr id="3" name="Rectangle 2">
            <a:extLst>
              <a:ext uri="{FF2B5EF4-FFF2-40B4-BE49-F238E27FC236}">
                <a16:creationId xmlns:a16="http://schemas.microsoft.com/office/drawing/2014/main" id="{F1A573D3-F8D0-19B0-570C-329A38A7331D}"/>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a:solidFill>
                  <a:schemeClr val="bg1"/>
                </a:solidFill>
                <a:latin typeface="Arial" panose="020B0604020202020204" pitchFamily="34" charset="0"/>
                <a:cs typeface="Arial" panose="020B0604020202020204" pitchFamily="34" charset="0"/>
              </a:rPr>
              <a:t>Why is this nice?</a:t>
            </a:r>
          </a:p>
        </p:txBody>
      </p:sp>
    </p:spTree>
    <p:extLst>
      <p:ext uri="{BB962C8B-B14F-4D97-AF65-F5344CB8AC3E}">
        <p14:creationId xmlns:p14="http://schemas.microsoft.com/office/powerpoint/2010/main" val="37905113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descr="Attention is all you need: Discovering the Transformer paper | by Eduardo  Muñoz | Towards Data Science">
            <a:extLst>
              <a:ext uri="{FF2B5EF4-FFF2-40B4-BE49-F238E27FC236}">
                <a16:creationId xmlns:a16="http://schemas.microsoft.com/office/drawing/2014/main" id="{F7DB6406-90BC-3EA0-5B82-88D26611C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1272" y="2450183"/>
            <a:ext cx="3263877" cy="443063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9087FFE0-576A-73D2-AF98-036BDE49D69B}"/>
              </a:ext>
            </a:extLst>
          </p:cNvPr>
          <p:cNvSpPr>
            <a:spLocks noGrp="1"/>
          </p:cNvSpPr>
          <p:nvPr>
            <p:ph idx="1"/>
          </p:nvPr>
        </p:nvSpPr>
        <p:spPr>
          <a:xfrm>
            <a:off x="413132" y="1467996"/>
            <a:ext cx="8229600" cy="4525963"/>
          </a:xfrm>
        </p:spPr>
        <p:txBody>
          <a:bodyPr>
            <a:normAutofit/>
          </a:bodyPr>
          <a:lstStyle/>
          <a:p>
            <a:r>
              <a:rPr lang="en-US" sz="2800"/>
              <a:t>Up to 512 tokens per sample</a:t>
            </a:r>
          </a:p>
          <a:p>
            <a:r>
              <a:rPr lang="en-US" sz="2800"/>
              <a:t>Input Embedding (vocab size x embedding dim) 30522 x 768 + others = 24M</a:t>
            </a:r>
          </a:p>
          <a:p>
            <a:r>
              <a:rPr lang="en-US" sz="2800"/>
              <a:t>12 Layers:  7.1M x 12 =  85M</a:t>
            </a:r>
          </a:p>
          <a:p>
            <a:pPr lvl="1"/>
            <a:r>
              <a:rPr lang="en-US" sz="2400"/>
              <a:t>“Attention Head”: 7.1M</a:t>
            </a:r>
          </a:p>
          <a:p>
            <a:r>
              <a:rPr lang="en-US" sz="2800"/>
              <a:t>Output Layer: 0.5M</a:t>
            </a:r>
          </a:p>
          <a:p>
            <a:pPr lvl="1"/>
            <a:endParaRPr lang="en-US" sz="2400"/>
          </a:p>
          <a:p>
            <a:endParaRPr lang="en-US" sz="2800"/>
          </a:p>
        </p:txBody>
      </p:sp>
      <p:pic>
        <p:nvPicPr>
          <p:cNvPr id="9" name="Picture 8">
            <a:extLst>
              <a:ext uri="{FF2B5EF4-FFF2-40B4-BE49-F238E27FC236}">
                <a16:creationId xmlns:a16="http://schemas.microsoft.com/office/drawing/2014/main" id="{BD2992D4-FB08-87B6-603D-FDA71365E439}"/>
              </a:ext>
            </a:extLst>
          </p:cNvPr>
          <p:cNvPicPr>
            <a:picLocks noChangeAspect="1"/>
          </p:cNvPicPr>
          <p:nvPr/>
        </p:nvPicPr>
        <p:blipFill>
          <a:blip r:embed="rId3"/>
          <a:stretch>
            <a:fillRect/>
          </a:stretch>
        </p:blipFill>
        <p:spPr>
          <a:xfrm>
            <a:off x="2057400" y="5105400"/>
            <a:ext cx="2401716" cy="752537"/>
          </a:xfrm>
          <a:prstGeom prst="rect">
            <a:avLst/>
          </a:prstGeom>
        </p:spPr>
      </p:pic>
      <p:sp>
        <p:nvSpPr>
          <p:cNvPr id="10" name="TextBox 9">
            <a:extLst>
              <a:ext uri="{FF2B5EF4-FFF2-40B4-BE49-F238E27FC236}">
                <a16:creationId xmlns:a16="http://schemas.microsoft.com/office/drawing/2014/main" id="{EB6D7FD1-4F13-AF87-992D-271CD6DB6C4A}"/>
              </a:ext>
            </a:extLst>
          </p:cNvPr>
          <p:cNvSpPr txBox="1"/>
          <p:nvPr/>
        </p:nvSpPr>
        <p:spPr>
          <a:xfrm>
            <a:off x="381000" y="6142605"/>
            <a:ext cx="4572000" cy="646331"/>
          </a:xfrm>
          <a:prstGeom prst="rect">
            <a:avLst/>
          </a:prstGeom>
          <a:noFill/>
        </p:spPr>
        <p:txBody>
          <a:bodyPr wrap="square">
            <a:spAutoFit/>
          </a:bodyPr>
          <a:lstStyle/>
          <a:p>
            <a:r>
              <a:rPr lang="en-US">
                <a:latin typeface="Arial" panose="020B0604020202020204" pitchFamily="34" charset="0"/>
                <a:cs typeface="Arial" panose="020B0604020202020204" pitchFamily="34" charset="0"/>
                <a:hlinkClick r:id="rId4"/>
              </a:rPr>
              <a:t>Computing Parameters - Stack Overflow</a:t>
            </a:r>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DB568E23-4E8C-9F96-D544-AC803BC420E4}"/>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a:solidFill>
                  <a:schemeClr val="bg1"/>
                </a:solidFill>
                <a:latin typeface="Arial" panose="020B0604020202020204" pitchFamily="34" charset="0"/>
                <a:cs typeface="Arial" panose="020B0604020202020204" pitchFamily="34" charset="0"/>
              </a:rPr>
              <a:t>A look at BERT Base </a:t>
            </a:r>
            <a:br>
              <a:rPr lang="en-US" sz="2000" b="1">
                <a:solidFill>
                  <a:schemeClr val="bg1"/>
                </a:solidFill>
                <a:latin typeface="Arial" panose="020B0604020202020204" pitchFamily="34" charset="0"/>
                <a:cs typeface="Arial" panose="020B0604020202020204" pitchFamily="34" charset="0"/>
              </a:rPr>
            </a:br>
            <a:r>
              <a:rPr lang="en-US" sz="2000" b="1">
                <a:solidFill>
                  <a:schemeClr val="bg1"/>
                </a:solidFill>
                <a:latin typeface="Arial" panose="020B0604020202020204" pitchFamily="34" charset="0"/>
                <a:cs typeface="Arial" panose="020B0604020202020204" pitchFamily="34" charset="0"/>
              </a:rPr>
              <a:t>(110M parameters)</a:t>
            </a:r>
          </a:p>
        </p:txBody>
      </p:sp>
    </p:spTree>
    <p:extLst>
      <p:ext uri="{BB962C8B-B14F-4D97-AF65-F5344CB8AC3E}">
        <p14:creationId xmlns:p14="http://schemas.microsoft.com/office/powerpoint/2010/main" val="15468659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A20B7B-99B8-8C85-E662-A4D939D68298}"/>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a:solidFill>
                  <a:schemeClr val="bg1"/>
                </a:solidFill>
                <a:latin typeface="Arial" panose="020B0604020202020204" pitchFamily="34" charset="0"/>
                <a:cs typeface="Arial" panose="020B0604020202020204" pitchFamily="34" charset="0"/>
              </a:rPr>
              <a:t>Batches, Samples, and Epochs,</a:t>
            </a:r>
          </a:p>
          <a:p>
            <a:pPr algn="ctr"/>
            <a:r>
              <a:rPr lang="en-US" sz="2000" b="1">
                <a:solidFill>
                  <a:schemeClr val="bg1"/>
                </a:solidFill>
                <a:latin typeface="Arial" panose="020B0604020202020204" pitchFamily="34" charset="0"/>
                <a:cs typeface="Arial" panose="020B0604020202020204" pitchFamily="34" charset="0"/>
              </a:rPr>
              <a:t>Oh, my!</a:t>
            </a:r>
          </a:p>
        </p:txBody>
      </p:sp>
      <p:sp>
        <p:nvSpPr>
          <p:cNvPr id="4" name="Rectangle: Rounded Corners 3">
            <a:extLst>
              <a:ext uri="{FF2B5EF4-FFF2-40B4-BE49-F238E27FC236}">
                <a16:creationId xmlns:a16="http://schemas.microsoft.com/office/drawing/2014/main" id="{57D2F6C6-3E23-67E6-5C6C-B801DF851D39}"/>
              </a:ext>
            </a:extLst>
          </p:cNvPr>
          <p:cNvSpPr/>
          <p:nvPr/>
        </p:nvSpPr>
        <p:spPr>
          <a:xfrm>
            <a:off x="461293" y="2183794"/>
            <a:ext cx="1928330" cy="1928330"/>
          </a:xfrm>
          <a:prstGeom prst="roundRect">
            <a:avLst>
              <a:gd name="adj" fmla="val 10000"/>
            </a:avLst>
          </a:prstGeom>
          <a:blipFill rotWithShape="1">
            <a:blip r:embed="rId2"/>
            <a:srcRect/>
            <a:stretch>
              <a:fillRect l="-26000" r="-2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5" name="Group 4">
            <a:extLst>
              <a:ext uri="{FF2B5EF4-FFF2-40B4-BE49-F238E27FC236}">
                <a16:creationId xmlns:a16="http://schemas.microsoft.com/office/drawing/2014/main" id="{917B6BA8-A378-F4B4-68D6-F7A622BD225B}"/>
              </a:ext>
            </a:extLst>
          </p:cNvPr>
          <p:cNvGrpSpPr/>
          <p:nvPr/>
        </p:nvGrpSpPr>
        <p:grpSpPr>
          <a:xfrm>
            <a:off x="775207" y="3340792"/>
            <a:ext cx="1928330" cy="1928330"/>
            <a:chOff x="318007" y="1877315"/>
            <a:chExt cx="1928330" cy="1928330"/>
          </a:xfrm>
        </p:grpSpPr>
        <p:sp>
          <p:nvSpPr>
            <p:cNvPr id="20" name="Rectangle: Rounded Corners 19">
              <a:extLst>
                <a:ext uri="{FF2B5EF4-FFF2-40B4-BE49-F238E27FC236}">
                  <a16:creationId xmlns:a16="http://schemas.microsoft.com/office/drawing/2014/main" id="{A9292A70-9FDE-A8B0-BB14-B06FF843F4E6}"/>
                </a:ext>
              </a:extLst>
            </p:cNvPr>
            <p:cNvSpPr/>
            <p:nvPr/>
          </p:nvSpPr>
          <p:spPr>
            <a:xfrm>
              <a:off x="318007" y="1877315"/>
              <a:ext cx="1928330" cy="192833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ectangle: Rounded Corners 5">
              <a:extLst>
                <a:ext uri="{FF2B5EF4-FFF2-40B4-BE49-F238E27FC236}">
                  <a16:creationId xmlns:a16="http://schemas.microsoft.com/office/drawing/2014/main" id="{BD6B7EAE-4B53-7B52-3A7A-5CD938D5106C}"/>
                </a:ext>
              </a:extLst>
            </p:cNvPr>
            <p:cNvSpPr txBox="1"/>
            <p:nvPr/>
          </p:nvSpPr>
          <p:spPr>
            <a:xfrm>
              <a:off x="374486" y="1933794"/>
              <a:ext cx="1815372" cy="18153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Samples</a:t>
              </a:r>
            </a:p>
            <a:p>
              <a:pPr marL="171450" lvl="1" indent="-171450" algn="l" defTabSz="711200">
                <a:lnSpc>
                  <a:spcPct val="90000"/>
                </a:lnSpc>
                <a:spcBef>
                  <a:spcPct val="0"/>
                </a:spcBef>
                <a:spcAft>
                  <a:spcPct val="15000"/>
                </a:spcAft>
                <a:buChar char="•"/>
              </a:pPr>
              <a:r>
                <a:rPr lang="en-US" sz="1400" kern="1200">
                  <a:latin typeface="Arial" panose="020B0604020202020204" pitchFamily="34" charset="0"/>
                  <a:cs typeface="Arial" panose="020B0604020202020204" pitchFamily="34" charset="0"/>
                </a:rPr>
                <a:t>“Rows of data”</a:t>
              </a:r>
            </a:p>
            <a:p>
              <a:pPr marL="171450" lvl="1" indent="-171450" algn="l" defTabSz="711200">
                <a:lnSpc>
                  <a:spcPct val="90000"/>
                </a:lnSpc>
                <a:spcBef>
                  <a:spcPct val="0"/>
                </a:spcBef>
                <a:spcAft>
                  <a:spcPct val="15000"/>
                </a:spcAft>
                <a:buChar char="•"/>
              </a:pPr>
              <a:endParaRPr lang="en-US" sz="1400" kern="120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400" kern="1200">
                  <a:latin typeface="Arial" panose="020B0604020202020204" pitchFamily="34" charset="0"/>
                  <a:cs typeface="Arial" panose="020B0604020202020204" pitchFamily="34" charset="0"/>
                </a:rPr>
                <a:t>documents or records – not tokens</a:t>
              </a:r>
            </a:p>
          </p:txBody>
        </p:sp>
      </p:grpSp>
      <p:grpSp>
        <p:nvGrpSpPr>
          <p:cNvPr id="6" name="Group 5">
            <a:extLst>
              <a:ext uri="{FF2B5EF4-FFF2-40B4-BE49-F238E27FC236}">
                <a16:creationId xmlns:a16="http://schemas.microsoft.com/office/drawing/2014/main" id="{873D9ABC-D0E8-4283-6636-01D099B318A1}"/>
              </a:ext>
            </a:extLst>
          </p:cNvPr>
          <p:cNvGrpSpPr/>
          <p:nvPr/>
        </p:nvGrpSpPr>
        <p:grpSpPr>
          <a:xfrm>
            <a:off x="2761062" y="2916283"/>
            <a:ext cx="371439" cy="463350"/>
            <a:chOff x="2303862" y="1452806"/>
            <a:chExt cx="371439" cy="463350"/>
          </a:xfrm>
        </p:grpSpPr>
        <p:sp>
          <p:nvSpPr>
            <p:cNvPr id="18" name="Arrow: Right 17">
              <a:extLst>
                <a:ext uri="{FF2B5EF4-FFF2-40B4-BE49-F238E27FC236}">
                  <a16:creationId xmlns:a16="http://schemas.microsoft.com/office/drawing/2014/main" id="{F7A76B77-9824-4180-B955-D9842CA46C78}"/>
                </a:ext>
              </a:extLst>
            </p:cNvPr>
            <p:cNvSpPr/>
            <p:nvPr/>
          </p:nvSpPr>
          <p:spPr>
            <a:xfrm>
              <a:off x="2303862" y="1452806"/>
              <a:ext cx="371439" cy="46335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Arrow: Right 7">
              <a:extLst>
                <a:ext uri="{FF2B5EF4-FFF2-40B4-BE49-F238E27FC236}">
                  <a16:creationId xmlns:a16="http://schemas.microsoft.com/office/drawing/2014/main" id="{8EC24341-CF66-24B9-D1AC-92794744E4FC}"/>
                </a:ext>
              </a:extLst>
            </p:cNvPr>
            <p:cNvSpPr txBox="1"/>
            <p:nvPr/>
          </p:nvSpPr>
          <p:spPr>
            <a:xfrm>
              <a:off x="2303862" y="1545476"/>
              <a:ext cx="260007" cy="2780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600" kern="1200">
                <a:latin typeface="Arial" panose="020B0604020202020204" pitchFamily="34" charset="0"/>
                <a:cs typeface="Arial" panose="020B0604020202020204" pitchFamily="34" charset="0"/>
              </a:endParaRPr>
            </a:p>
          </p:txBody>
        </p:sp>
      </p:grpSp>
      <p:sp>
        <p:nvSpPr>
          <p:cNvPr id="7" name="Rectangle: Rounded Corners 6">
            <a:extLst>
              <a:ext uri="{FF2B5EF4-FFF2-40B4-BE49-F238E27FC236}">
                <a16:creationId xmlns:a16="http://schemas.microsoft.com/office/drawing/2014/main" id="{BCD1FA4C-9088-FFB8-CB40-97513970D903}"/>
              </a:ext>
            </a:extLst>
          </p:cNvPr>
          <p:cNvSpPr/>
          <p:nvPr/>
        </p:nvSpPr>
        <p:spPr>
          <a:xfrm>
            <a:off x="3450877" y="2183794"/>
            <a:ext cx="1928330" cy="1928330"/>
          </a:xfrm>
          <a:prstGeom prst="roundRect">
            <a:avLst>
              <a:gd name="adj" fmla="val 10000"/>
            </a:avLst>
          </a:prstGeom>
          <a:blipFill rotWithShape="1">
            <a:blip r:embed="rId3"/>
            <a:srcRect/>
            <a:stretch>
              <a:fillRect t="-1000" b="-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8" name="Group 7">
            <a:extLst>
              <a:ext uri="{FF2B5EF4-FFF2-40B4-BE49-F238E27FC236}">
                <a16:creationId xmlns:a16="http://schemas.microsoft.com/office/drawing/2014/main" id="{3C4BAD4C-B9FD-05E6-ABF9-12C3CEE39166}"/>
              </a:ext>
            </a:extLst>
          </p:cNvPr>
          <p:cNvGrpSpPr/>
          <p:nvPr/>
        </p:nvGrpSpPr>
        <p:grpSpPr>
          <a:xfrm>
            <a:off x="3764790" y="3340792"/>
            <a:ext cx="2245863" cy="2299844"/>
            <a:chOff x="3307591" y="1877315"/>
            <a:chExt cx="1928330" cy="1928330"/>
          </a:xfrm>
        </p:grpSpPr>
        <p:sp>
          <p:nvSpPr>
            <p:cNvPr id="16" name="Rectangle: Rounded Corners 15">
              <a:extLst>
                <a:ext uri="{FF2B5EF4-FFF2-40B4-BE49-F238E27FC236}">
                  <a16:creationId xmlns:a16="http://schemas.microsoft.com/office/drawing/2014/main" id="{B4E42E00-E683-650C-5FA0-70B478380F3D}"/>
                </a:ext>
              </a:extLst>
            </p:cNvPr>
            <p:cNvSpPr/>
            <p:nvPr/>
          </p:nvSpPr>
          <p:spPr>
            <a:xfrm>
              <a:off x="3307591" y="1877315"/>
              <a:ext cx="1928330" cy="192833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ectangle: Rounded Corners 10">
              <a:extLst>
                <a:ext uri="{FF2B5EF4-FFF2-40B4-BE49-F238E27FC236}">
                  <a16:creationId xmlns:a16="http://schemas.microsoft.com/office/drawing/2014/main" id="{84543004-DDB9-4C18-19FD-9B5E63D09A58}"/>
                </a:ext>
              </a:extLst>
            </p:cNvPr>
            <p:cNvSpPr txBox="1"/>
            <p:nvPr/>
          </p:nvSpPr>
          <p:spPr>
            <a:xfrm>
              <a:off x="3364070" y="1933794"/>
              <a:ext cx="1815372" cy="18153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t" anchorCtr="0">
              <a:noAutofit/>
            </a:bodyPr>
            <a:lstStyle/>
            <a:p>
              <a:pPr marL="0" lvl="0" indent="0" algn="l" defTabSz="8001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Batches</a:t>
              </a:r>
            </a:p>
            <a:p>
              <a:pPr marL="114300" lvl="1" indent="-114300" algn="l" defTabSz="622300">
                <a:lnSpc>
                  <a:spcPct val="90000"/>
                </a:lnSpc>
                <a:spcBef>
                  <a:spcPct val="0"/>
                </a:spcBef>
                <a:spcAft>
                  <a:spcPct val="15000"/>
                </a:spcAft>
                <a:buChar char="•"/>
              </a:pPr>
              <a:r>
                <a:rPr lang="en-US" sz="1400" kern="1200">
                  <a:latin typeface="Arial" panose="020B0604020202020204" pitchFamily="34" charset="0"/>
                  <a:cs typeface="Arial" panose="020B0604020202020204" pitchFamily="34" charset="0"/>
                </a:rPr>
                <a:t>Enables efficient parallelism</a:t>
              </a:r>
            </a:p>
            <a:p>
              <a:pPr marL="114300" lvl="1" indent="-114300" algn="l" defTabSz="622300">
                <a:lnSpc>
                  <a:spcPct val="90000"/>
                </a:lnSpc>
                <a:spcBef>
                  <a:spcPct val="0"/>
                </a:spcBef>
                <a:spcAft>
                  <a:spcPct val="15000"/>
                </a:spcAft>
                <a:buChar char="•"/>
              </a:pPr>
              <a:endParaRPr lang="en-US" sz="1400" kern="1200">
                <a:latin typeface="Arial" panose="020B0604020202020204" pitchFamily="34" charset="0"/>
                <a:cs typeface="Arial" panose="020B0604020202020204" pitchFamily="34" charset="0"/>
              </a:endParaRPr>
            </a:p>
            <a:p>
              <a:pPr marL="114300" lvl="1" indent="-114300" algn="l" defTabSz="466725">
                <a:lnSpc>
                  <a:spcPct val="90000"/>
                </a:lnSpc>
                <a:spcBef>
                  <a:spcPct val="0"/>
                </a:spcBef>
                <a:spcAft>
                  <a:spcPct val="15000"/>
                </a:spcAft>
                <a:buChar char="•"/>
              </a:pPr>
              <a:r>
                <a:rPr lang="en-US" sz="1400" kern="1200">
                  <a:latin typeface="Arial" panose="020B0604020202020204" pitchFamily="34" charset="0"/>
                  <a:cs typeface="Arial" panose="020B0604020202020204" pitchFamily="34" charset="0"/>
                </a:rPr>
                <a:t>Batch Size = Samples / Batches</a:t>
              </a:r>
            </a:p>
            <a:p>
              <a:pPr marL="114300" lvl="1" indent="-114300" algn="l" defTabSz="466725">
                <a:lnSpc>
                  <a:spcPct val="90000"/>
                </a:lnSpc>
                <a:spcBef>
                  <a:spcPct val="0"/>
                </a:spcBef>
                <a:spcAft>
                  <a:spcPct val="15000"/>
                </a:spcAft>
                <a:buChar char="•"/>
              </a:pPr>
              <a:endParaRPr lang="en-US" sz="1400" kern="1200">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a:latin typeface="Arial" panose="020B0604020202020204" pitchFamily="34" charset="0"/>
                  <a:cs typeface="Arial" panose="020B0604020202020204" pitchFamily="34" charset="0"/>
                </a:rPr>
                <a:t>Updates model weights each batch</a:t>
              </a:r>
            </a:p>
          </p:txBody>
        </p:sp>
      </p:grpSp>
      <p:grpSp>
        <p:nvGrpSpPr>
          <p:cNvPr id="9" name="Group 8">
            <a:extLst>
              <a:ext uri="{FF2B5EF4-FFF2-40B4-BE49-F238E27FC236}">
                <a16:creationId xmlns:a16="http://schemas.microsoft.com/office/drawing/2014/main" id="{B0185ACA-6090-6E86-49F8-B2CB0529B918}"/>
              </a:ext>
            </a:extLst>
          </p:cNvPr>
          <p:cNvGrpSpPr/>
          <p:nvPr/>
        </p:nvGrpSpPr>
        <p:grpSpPr>
          <a:xfrm>
            <a:off x="5750647" y="2916283"/>
            <a:ext cx="371439" cy="463350"/>
            <a:chOff x="5293447" y="1452806"/>
            <a:chExt cx="371439" cy="463350"/>
          </a:xfrm>
        </p:grpSpPr>
        <p:sp>
          <p:nvSpPr>
            <p:cNvPr id="14" name="Arrow: Right 13">
              <a:extLst>
                <a:ext uri="{FF2B5EF4-FFF2-40B4-BE49-F238E27FC236}">
                  <a16:creationId xmlns:a16="http://schemas.microsoft.com/office/drawing/2014/main" id="{02D596FE-B776-BBD6-8CCB-01F48D5BF8CE}"/>
                </a:ext>
              </a:extLst>
            </p:cNvPr>
            <p:cNvSpPr/>
            <p:nvPr/>
          </p:nvSpPr>
          <p:spPr>
            <a:xfrm>
              <a:off x="5293447" y="1452806"/>
              <a:ext cx="371439" cy="46335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Arrow: Right 12">
              <a:extLst>
                <a:ext uri="{FF2B5EF4-FFF2-40B4-BE49-F238E27FC236}">
                  <a16:creationId xmlns:a16="http://schemas.microsoft.com/office/drawing/2014/main" id="{0F0D529A-ED87-486C-7C40-56A7B86AD749}"/>
                </a:ext>
              </a:extLst>
            </p:cNvPr>
            <p:cNvSpPr txBox="1"/>
            <p:nvPr/>
          </p:nvSpPr>
          <p:spPr>
            <a:xfrm>
              <a:off x="5293447" y="1545476"/>
              <a:ext cx="260007" cy="2780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600" kern="1200">
                <a:latin typeface="Arial" panose="020B0604020202020204" pitchFamily="34" charset="0"/>
                <a:cs typeface="Arial" panose="020B0604020202020204" pitchFamily="34" charset="0"/>
              </a:endParaRPr>
            </a:p>
          </p:txBody>
        </p:sp>
      </p:grpSp>
      <p:sp>
        <p:nvSpPr>
          <p:cNvPr id="10" name="Rectangle: Rounded Corners 9">
            <a:extLst>
              <a:ext uri="{FF2B5EF4-FFF2-40B4-BE49-F238E27FC236}">
                <a16:creationId xmlns:a16="http://schemas.microsoft.com/office/drawing/2014/main" id="{0E3CF18C-FB50-AE61-96D7-C98966D5E304}"/>
              </a:ext>
            </a:extLst>
          </p:cNvPr>
          <p:cNvSpPr/>
          <p:nvPr/>
        </p:nvSpPr>
        <p:spPr>
          <a:xfrm>
            <a:off x="6440462" y="2183794"/>
            <a:ext cx="1928330" cy="1928330"/>
          </a:xfrm>
          <a:prstGeom prst="roundRect">
            <a:avLst>
              <a:gd name="adj" fmla="val 10000"/>
            </a:avLst>
          </a:prstGeom>
          <a:blipFill rotWithShape="1">
            <a:blip r:embed="rId4"/>
            <a:srcRect/>
            <a:stretch>
              <a:fillRect/>
            </a:stretch>
          </a:blipFill>
          <a:scene3d>
            <a:camera prst="orthographicFront">
              <a:rot lat="0" lon="21599969" rev="20999999"/>
            </a:camera>
            <a:lightRig rig="threePt" dir="t"/>
          </a:scene3d>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1" name="Group 10">
            <a:extLst>
              <a:ext uri="{FF2B5EF4-FFF2-40B4-BE49-F238E27FC236}">
                <a16:creationId xmlns:a16="http://schemas.microsoft.com/office/drawing/2014/main" id="{05D817CB-0CFB-809D-883B-42C308298F71}"/>
              </a:ext>
            </a:extLst>
          </p:cNvPr>
          <p:cNvGrpSpPr/>
          <p:nvPr/>
        </p:nvGrpSpPr>
        <p:grpSpPr>
          <a:xfrm>
            <a:off x="6754376" y="3340792"/>
            <a:ext cx="1928330" cy="1928330"/>
            <a:chOff x="6297176" y="1877315"/>
            <a:chExt cx="1928330" cy="1928330"/>
          </a:xfrm>
        </p:grpSpPr>
        <p:sp>
          <p:nvSpPr>
            <p:cNvPr id="12" name="Rectangle: Rounded Corners 11">
              <a:extLst>
                <a:ext uri="{FF2B5EF4-FFF2-40B4-BE49-F238E27FC236}">
                  <a16:creationId xmlns:a16="http://schemas.microsoft.com/office/drawing/2014/main" id="{F7D21EB6-2A88-FDE6-50F8-4DFD7A371E76}"/>
                </a:ext>
              </a:extLst>
            </p:cNvPr>
            <p:cNvSpPr/>
            <p:nvPr/>
          </p:nvSpPr>
          <p:spPr>
            <a:xfrm>
              <a:off x="6297176" y="1877315"/>
              <a:ext cx="1928330" cy="192833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15">
              <a:extLst>
                <a:ext uri="{FF2B5EF4-FFF2-40B4-BE49-F238E27FC236}">
                  <a16:creationId xmlns:a16="http://schemas.microsoft.com/office/drawing/2014/main" id="{48DF1EDB-5D0E-F8B6-C463-3B4F5BB35396}"/>
                </a:ext>
              </a:extLst>
            </p:cNvPr>
            <p:cNvSpPr txBox="1"/>
            <p:nvPr/>
          </p:nvSpPr>
          <p:spPr>
            <a:xfrm>
              <a:off x="6353655" y="1933794"/>
              <a:ext cx="1815372" cy="18153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Epochs</a:t>
              </a:r>
            </a:p>
            <a:p>
              <a:pPr marL="171450" lvl="1" indent="-171450" algn="l" defTabSz="711200">
                <a:lnSpc>
                  <a:spcPct val="90000"/>
                </a:lnSpc>
                <a:spcBef>
                  <a:spcPct val="0"/>
                </a:spcBef>
                <a:spcAft>
                  <a:spcPct val="15000"/>
                </a:spcAft>
                <a:buChar char="•"/>
              </a:pPr>
              <a:r>
                <a:rPr lang="en-US" sz="1400" kern="1200">
                  <a:latin typeface="Arial" panose="020B0604020202020204" pitchFamily="34" charset="0"/>
                  <a:cs typeface="Arial" panose="020B0604020202020204" pitchFamily="34" charset="0"/>
                </a:rPr>
                <a:t>How many times should the model see all data?</a:t>
              </a:r>
            </a:p>
            <a:p>
              <a:pPr marL="171450" lvl="1" indent="-171450" algn="l" defTabSz="711200">
                <a:lnSpc>
                  <a:spcPct val="90000"/>
                </a:lnSpc>
                <a:spcBef>
                  <a:spcPct val="0"/>
                </a:spcBef>
                <a:spcAft>
                  <a:spcPct val="15000"/>
                </a:spcAft>
                <a:buChar char="•"/>
              </a:pPr>
              <a:endParaRPr lang="en-US" sz="1400" kern="120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400" kern="1200">
                  <a:latin typeface="Arial" panose="020B0604020202020204" pitchFamily="34" charset="0"/>
                  <a:cs typeface="Arial" panose="020B0604020202020204" pitchFamily="34" charset="0"/>
                </a:rPr>
                <a:t>Forward / Backward pass</a:t>
              </a:r>
            </a:p>
          </p:txBody>
        </p:sp>
      </p:grpSp>
    </p:spTree>
    <p:extLst>
      <p:ext uri="{BB962C8B-B14F-4D97-AF65-F5344CB8AC3E}">
        <p14:creationId xmlns:p14="http://schemas.microsoft.com/office/powerpoint/2010/main" val="32275496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94DD9B3-C3A1-C29F-9607-3E8CDA5BFCC9}"/>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a:t>Embedding Differences</a:t>
            </a:r>
          </a:p>
        </p:txBody>
      </p:sp>
    </p:spTree>
    <p:extLst>
      <p:ext uri="{BB962C8B-B14F-4D97-AF65-F5344CB8AC3E}">
        <p14:creationId xmlns:p14="http://schemas.microsoft.com/office/powerpoint/2010/main" val="28425798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1D5E4B8A-4458-D506-746C-2D11C92AD6AC}"/>
              </a:ext>
            </a:extLst>
          </p:cNvPr>
          <p:cNvSpPr txBox="1"/>
          <p:nvPr/>
        </p:nvSpPr>
        <p:spPr>
          <a:xfrm>
            <a:off x="4656766" y="3508807"/>
            <a:ext cx="4506284" cy="2290627"/>
          </a:xfrm>
          <a:prstGeom prst="rect">
            <a:avLst/>
          </a:prstGeom>
          <a:noFill/>
        </p:spPr>
        <p:txBody>
          <a:bodyPr wrap="square">
            <a:spAutoFit/>
          </a:bodyPr>
          <a:lstStyle/>
          <a:p>
            <a:pPr marL="114300" indent="-114300">
              <a:lnSpc>
                <a:spcPct val="128571"/>
              </a:lnSpc>
              <a:buClr>
                <a:srgbClr val="9E112E"/>
              </a:buClr>
              <a:buSzPts val="1750"/>
              <a:buFont typeface="Arial" panose="020B0604020202020204" pitchFamily="34" charset="0"/>
              <a:buChar char="•"/>
              <a:tabLst>
                <a:tab pos="512763" algn="l"/>
              </a:tabLst>
            </a:pPr>
            <a:r>
              <a:rPr lang="en-US" sz="1600"/>
              <a:t>Word2Vec: 'bank' vector is the same</a:t>
            </a:r>
          </a:p>
          <a:p>
            <a:pPr marL="146304" indent="-146304">
              <a:lnSpc>
                <a:spcPct val="128571"/>
              </a:lnSpc>
              <a:buClr>
                <a:srgbClr val="9E112E"/>
              </a:buClr>
              <a:buSzPts val="1750"/>
              <a:buFont typeface="Arial"/>
              <a:buChar char="•"/>
              <a:tabLst>
                <a:tab pos="512763" algn="l"/>
              </a:tabLst>
            </a:pPr>
            <a:endParaRPr lang="en-US" sz="1600"/>
          </a:p>
          <a:p>
            <a:pPr>
              <a:lnSpc>
                <a:spcPct val="128571"/>
              </a:lnSpc>
              <a:buClr>
                <a:srgbClr val="9E112E"/>
              </a:buClr>
              <a:buSzPts val="1750"/>
              <a:tabLst>
                <a:tab pos="512763" algn="l"/>
              </a:tabLst>
            </a:pPr>
            <a:r>
              <a:rPr lang="en-US" sz="1600"/>
              <a:t>      [river] bank                  	     [financial] bank</a:t>
            </a:r>
          </a:p>
          <a:p>
            <a:pPr marL="114300" indent="-114300">
              <a:lnSpc>
                <a:spcPct val="128571"/>
              </a:lnSpc>
              <a:buClr>
                <a:srgbClr val="9E112E"/>
              </a:buClr>
              <a:buSzPts val="1750"/>
              <a:buFont typeface="Arial" panose="020B0604020202020204" pitchFamily="34" charset="0"/>
              <a:buChar char="•"/>
              <a:tabLst>
                <a:tab pos="512763" algn="l"/>
              </a:tabLst>
            </a:pPr>
            <a:endParaRPr lang="en-US" sz="1600"/>
          </a:p>
          <a:p>
            <a:pPr marL="114300" indent="-114300">
              <a:lnSpc>
                <a:spcPct val="128571"/>
              </a:lnSpc>
              <a:buClr>
                <a:srgbClr val="9E112E"/>
              </a:buClr>
              <a:buSzPts val="1750"/>
              <a:buFont typeface="Arial" panose="020B0604020202020204" pitchFamily="34" charset="0"/>
              <a:buChar char="•"/>
              <a:tabLst>
                <a:tab pos="512763" algn="l"/>
              </a:tabLst>
            </a:pPr>
            <a:r>
              <a:rPr lang="en-US" sz="1600"/>
              <a:t>BERT: 'bank' vector is different.</a:t>
            </a:r>
          </a:p>
          <a:p>
            <a:pPr>
              <a:lnSpc>
                <a:spcPct val="128571"/>
              </a:lnSpc>
              <a:buClr>
                <a:srgbClr val="9E112E"/>
              </a:buClr>
              <a:buSzPts val="1750"/>
              <a:tabLst>
                <a:tab pos="512763" algn="l"/>
              </a:tabLst>
            </a:pPr>
            <a:endParaRPr lang="en-US" sz="1600"/>
          </a:p>
          <a:p>
            <a:pPr>
              <a:lnSpc>
                <a:spcPct val="128571"/>
              </a:lnSpc>
              <a:buClr>
                <a:srgbClr val="9E112E"/>
              </a:buClr>
              <a:buSzPts val="1750"/>
              <a:tabLst>
                <a:tab pos="512763" algn="l"/>
              </a:tabLst>
            </a:pPr>
            <a:r>
              <a:rPr lang="en-US" sz="1600"/>
              <a:t>      [river] bank                 	     [financial] bank</a:t>
            </a:r>
          </a:p>
        </p:txBody>
      </p:sp>
      <p:sp>
        <p:nvSpPr>
          <p:cNvPr id="7" name="Google Shape;86;p13">
            <a:extLst>
              <a:ext uri="{FF2B5EF4-FFF2-40B4-BE49-F238E27FC236}">
                <a16:creationId xmlns:a16="http://schemas.microsoft.com/office/drawing/2014/main" id="{3D67CCEC-B42B-4A43-826A-26D118FEF38C}"/>
              </a:ext>
            </a:extLst>
          </p:cNvPr>
          <p:cNvSpPr txBox="1"/>
          <p:nvPr/>
        </p:nvSpPr>
        <p:spPr>
          <a:xfrm>
            <a:off x="272986" y="1643603"/>
            <a:ext cx="8919210" cy="1483325"/>
          </a:xfrm>
          <a:prstGeom prst="rect">
            <a:avLst/>
          </a:prstGeom>
          <a:noFill/>
          <a:ln>
            <a:noFill/>
          </a:ln>
        </p:spPr>
        <p:txBody>
          <a:bodyPr spcFirstLastPara="1" wrap="square" lIns="91425" tIns="45700" rIns="91425" bIns="45700" anchor="t" anchorCtr="0">
            <a:noAutofit/>
          </a:bodyPr>
          <a:lstStyle/>
          <a:p>
            <a:pPr marL="285750" indent="-285750">
              <a:lnSpc>
                <a:spcPct val="128571"/>
              </a:lnSpc>
              <a:buSzPts val="1750"/>
              <a:buFont typeface="Arial" panose="020B0604020202020204" pitchFamily="34" charset="0"/>
              <a:buChar char="•"/>
              <a:tabLst>
                <a:tab pos="512763" algn="l"/>
              </a:tabLst>
            </a:pPr>
            <a:r>
              <a:rPr lang="en-US" i="1" u="sng"/>
              <a:t>word embeddings</a:t>
            </a:r>
            <a:r>
              <a:rPr lang="en-US"/>
              <a:t>: words have the </a:t>
            </a:r>
            <a:r>
              <a:rPr lang="en-US" b="1"/>
              <a:t>same</a:t>
            </a:r>
            <a:r>
              <a:rPr lang="en-US"/>
              <a:t> vector representation </a:t>
            </a:r>
            <a:r>
              <a:rPr lang="en-US" b="1"/>
              <a:t>regardless</a:t>
            </a:r>
            <a:r>
              <a:rPr lang="en-US"/>
              <a:t> of context. </a:t>
            </a:r>
          </a:p>
          <a:p>
            <a:pPr marL="171450" indent="-171450">
              <a:lnSpc>
                <a:spcPct val="128571"/>
              </a:lnSpc>
              <a:buSzPts val="1750"/>
              <a:buFont typeface="Arial" panose="020B0604020202020204" pitchFamily="34" charset="0"/>
              <a:buChar char="•"/>
              <a:tabLst>
                <a:tab pos="512763" algn="l"/>
              </a:tabLst>
            </a:pPr>
            <a:endParaRPr lang="en-US" sz="600"/>
          </a:p>
          <a:p>
            <a:pPr marL="285750" indent="-285750">
              <a:lnSpc>
                <a:spcPct val="128571"/>
              </a:lnSpc>
              <a:buSzPts val="1750"/>
              <a:buFont typeface="Arial" panose="020B0604020202020204" pitchFamily="34" charset="0"/>
              <a:buChar char="•"/>
              <a:tabLst>
                <a:tab pos="512763" algn="l"/>
              </a:tabLst>
            </a:pPr>
            <a:r>
              <a:rPr lang="en-US" i="1" u="sng"/>
              <a:t>contextualized embeddings</a:t>
            </a:r>
            <a:r>
              <a:rPr lang="en-US"/>
              <a:t>: words have a </a:t>
            </a:r>
            <a:r>
              <a:rPr lang="en-US" b="1"/>
              <a:t>different</a:t>
            </a:r>
            <a:r>
              <a:rPr lang="en-US"/>
              <a:t> vector representation </a:t>
            </a:r>
            <a:br>
              <a:rPr lang="en-US"/>
            </a:br>
            <a:r>
              <a:rPr lang="en-US" b="1"/>
              <a:t>dependent</a:t>
            </a:r>
            <a:r>
              <a:rPr lang="en-US"/>
              <a:t> on their context</a:t>
            </a:r>
            <a:endParaRPr lang="en-US" sz="900"/>
          </a:p>
          <a:p>
            <a:pPr marL="171450" indent="-171450">
              <a:lnSpc>
                <a:spcPct val="128571"/>
              </a:lnSpc>
              <a:buSzPts val="1750"/>
              <a:buFont typeface="Arial" panose="020B0604020202020204" pitchFamily="34" charset="0"/>
              <a:buChar char="•"/>
              <a:tabLst>
                <a:tab pos="512763" algn="l"/>
              </a:tabLst>
            </a:pPr>
            <a:endParaRPr lang="en-US" sz="900"/>
          </a:p>
        </p:txBody>
      </p:sp>
      <p:grpSp>
        <p:nvGrpSpPr>
          <p:cNvPr id="67" name="Group 66">
            <a:extLst>
              <a:ext uri="{FF2B5EF4-FFF2-40B4-BE49-F238E27FC236}">
                <a16:creationId xmlns:a16="http://schemas.microsoft.com/office/drawing/2014/main" id="{D69DD6AB-22FC-44A9-35B0-05442C95DA27}"/>
              </a:ext>
            </a:extLst>
          </p:cNvPr>
          <p:cNvGrpSpPr/>
          <p:nvPr/>
        </p:nvGrpSpPr>
        <p:grpSpPr>
          <a:xfrm>
            <a:off x="272986" y="3420106"/>
            <a:ext cx="3646175" cy="2312435"/>
            <a:chOff x="272985" y="2596473"/>
            <a:chExt cx="3646175" cy="2312435"/>
          </a:xfrm>
        </p:grpSpPr>
        <p:grpSp>
          <p:nvGrpSpPr>
            <p:cNvPr id="15" name="Group 14">
              <a:extLst>
                <a:ext uri="{FF2B5EF4-FFF2-40B4-BE49-F238E27FC236}">
                  <a16:creationId xmlns:a16="http://schemas.microsoft.com/office/drawing/2014/main" id="{75DB27D4-4E6B-D167-4FD8-1F893B4A9057}"/>
                </a:ext>
              </a:extLst>
            </p:cNvPr>
            <p:cNvGrpSpPr/>
            <p:nvPr/>
          </p:nvGrpSpPr>
          <p:grpSpPr>
            <a:xfrm>
              <a:off x="272985" y="2596473"/>
              <a:ext cx="3646175" cy="2137074"/>
              <a:chOff x="2114545" y="2495550"/>
              <a:chExt cx="3646175" cy="2137074"/>
            </a:xfrm>
          </p:grpSpPr>
          <p:sp>
            <p:nvSpPr>
              <p:cNvPr id="13" name="Rectangle 12">
                <a:extLst>
                  <a:ext uri="{FF2B5EF4-FFF2-40B4-BE49-F238E27FC236}">
                    <a16:creationId xmlns:a16="http://schemas.microsoft.com/office/drawing/2014/main" id="{BD3723FE-BFD5-50AD-6F89-EDB334E2BA93}"/>
                  </a:ext>
                </a:extLst>
              </p:cNvPr>
              <p:cNvSpPr/>
              <p:nvPr/>
            </p:nvSpPr>
            <p:spPr>
              <a:xfrm>
                <a:off x="4229100" y="4016077"/>
                <a:ext cx="1452558" cy="6145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29F80419-EBB7-830D-C196-1E4A333CE050}"/>
                  </a:ext>
                </a:extLst>
              </p:cNvPr>
              <p:cNvGrpSpPr/>
              <p:nvPr/>
            </p:nvGrpSpPr>
            <p:grpSpPr>
              <a:xfrm>
                <a:off x="2114545" y="2495550"/>
                <a:ext cx="3646175" cy="2137074"/>
                <a:chOff x="2800345" y="2322630"/>
                <a:chExt cx="3646175" cy="2137074"/>
              </a:xfrm>
            </p:grpSpPr>
            <p:pic>
              <p:nvPicPr>
                <p:cNvPr id="3074" name="Picture 2" descr="BERT captures both left and right context">
                  <a:extLst>
                    <a:ext uri="{FF2B5EF4-FFF2-40B4-BE49-F238E27FC236}">
                      <a16:creationId xmlns:a16="http://schemas.microsoft.com/office/drawing/2014/main" id="{790DA05D-DFE0-5C75-CECF-0E3C75CDBB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62" t="8525" r="13352" b="8378"/>
                <a:stretch/>
              </p:blipFill>
              <p:spPr bwMode="auto">
                <a:xfrm>
                  <a:off x="2800345" y="2322630"/>
                  <a:ext cx="3646175" cy="21370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0727AC1-D59F-66DF-68D2-3A837CCF38C2}"/>
                    </a:ext>
                  </a:extLst>
                </p:cNvPr>
                <p:cNvPicPr>
                  <a:picLocks noChangeAspect="1"/>
                </p:cNvPicPr>
                <p:nvPr/>
              </p:nvPicPr>
              <p:blipFill>
                <a:blip r:embed="rId4"/>
                <a:stretch>
                  <a:fillRect/>
                </a:stretch>
              </p:blipFill>
              <p:spPr>
                <a:xfrm>
                  <a:off x="2800345" y="3843157"/>
                  <a:ext cx="1452558" cy="614544"/>
                </a:xfrm>
                <a:prstGeom prst="rect">
                  <a:avLst/>
                </a:prstGeom>
              </p:spPr>
            </p:pic>
            <p:pic>
              <p:nvPicPr>
                <p:cNvPr id="18" name="Picture 17">
                  <a:extLst>
                    <a:ext uri="{FF2B5EF4-FFF2-40B4-BE49-F238E27FC236}">
                      <a16:creationId xmlns:a16="http://schemas.microsoft.com/office/drawing/2014/main" id="{38B5B181-6E63-6DF4-AF44-982896D9ECC6}"/>
                    </a:ext>
                  </a:extLst>
                </p:cNvPr>
                <p:cNvPicPr>
                  <a:picLocks noChangeAspect="1"/>
                </p:cNvPicPr>
                <p:nvPr/>
              </p:nvPicPr>
              <p:blipFill>
                <a:blip r:embed="rId4"/>
                <a:stretch>
                  <a:fillRect/>
                </a:stretch>
              </p:blipFill>
              <p:spPr>
                <a:xfrm>
                  <a:off x="4944906" y="3835175"/>
                  <a:ext cx="1452558" cy="614544"/>
                </a:xfrm>
                <a:prstGeom prst="rect">
                  <a:avLst/>
                </a:prstGeom>
              </p:spPr>
            </p:pic>
          </p:grpSp>
          <p:sp>
            <p:nvSpPr>
              <p:cNvPr id="16" name="Rectangle 15">
                <a:extLst>
                  <a:ext uri="{FF2B5EF4-FFF2-40B4-BE49-F238E27FC236}">
                    <a16:creationId xmlns:a16="http://schemas.microsoft.com/office/drawing/2014/main" id="{8CE7990F-4C21-32A4-5798-95995358833B}"/>
                  </a:ext>
                </a:extLst>
              </p:cNvPr>
              <p:cNvSpPr/>
              <p:nvPr/>
            </p:nvSpPr>
            <p:spPr>
              <a:xfrm>
                <a:off x="4276725" y="3959801"/>
                <a:ext cx="114300" cy="112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9E3CCAF-5639-B159-94C6-A13DC8884FE2}"/>
                  </a:ext>
                </a:extLst>
              </p:cNvPr>
              <p:cNvSpPr/>
              <p:nvPr/>
            </p:nvSpPr>
            <p:spPr>
              <a:xfrm>
                <a:off x="5567358" y="3967856"/>
                <a:ext cx="114300" cy="112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686698A2-973B-F460-2975-BD789B5EAAA9}"/>
                </a:ext>
              </a:extLst>
            </p:cNvPr>
            <p:cNvSpPr txBox="1"/>
            <p:nvPr/>
          </p:nvSpPr>
          <p:spPr>
            <a:xfrm>
              <a:off x="1062217" y="4693464"/>
              <a:ext cx="2067710" cy="215444"/>
            </a:xfrm>
            <a:prstGeom prst="rect">
              <a:avLst/>
            </a:prstGeom>
            <a:noFill/>
          </p:spPr>
          <p:txBody>
            <a:bodyPr wrap="square">
              <a:spAutoFit/>
            </a:bodyPr>
            <a:lstStyle/>
            <a:p>
              <a:pPr algn="ctr"/>
              <a:r>
                <a:rPr lang="en-US" sz="800">
                  <a:hlinkClick r:id="rId5"/>
                </a:rPr>
                <a:t>Analytics Vidhya: Demistifying BERT</a:t>
              </a:r>
              <a:r>
                <a:rPr lang="en-US" sz="800"/>
                <a:t>.</a:t>
              </a:r>
            </a:p>
          </p:txBody>
        </p:sp>
      </p:grpSp>
      <p:grpSp>
        <p:nvGrpSpPr>
          <p:cNvPr id="30" name="Group 29">
            <a:extLst>
              <a:ext uri="{FF2B5EF4-FFF2-40B4-BE49-F238E27FC236}">
                <a16:creationId xmlns:a16="http://schemas.microsoft.com/office/drawing/2014/main" id="{669C5863-3C7A-6C23-7103-4A8DC88C9FA9}"/>
              </a:ext>
            </a:extLst>
          </p:cNvPr>
          <p:cNvGrpSpPr/>
          <p:nvPr/>
        </p:nvGrpSpPr>
        <p:grpSpPr>
          <a:xfrm>
            <a:off x="7187770" y="5167254"/>
            <a:ext cx="1364224" cy="311369"/>
            <a:chOff x="2514383" y="4020729"/>
            <a:chExt cx="1364224" cy="311369"/>
          </a:xfrm>
        </p:grpSpPr>
        <p:sp>
          <p:nvSpPr>
            <p:cNvPr id="38" name="Rounded Rectangle 118">
              <a:extLst>
                <a:ext uri="{FF2B5EF4-FFF2-40B4-BE49-F238E27FC236}">
                  <a16:creationId xmlns:a16="http://schemas.microsoft.com/office/drawing/2014/main" id="{3A88DAD6-4D48-3670-7C2B-8C34D3B49390}"/>
                </a:ext>
              </a:extLst>
            </p:cNvPr>
            <p:cNvSpPr/>
            <p:nvPr/>
          </p:nvSpPr>
          <p:spPr>
            <a:xfrm>
              <a:off x="2514383" y="4020729"/>
              <a:ext cx="1364224" cy="311369"/>
            </a:xfrm>
            <a:prstGeom prst="roundRect">
              <a:avLst/>
            </a:prstGeom>
            <a:noFill/>
            <a:ln w="38100">
              <a:solidFill>
                <a:srgbClr val="0076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53855C7-B874-C460-9DFA-0CAA5AE48CA2}"/>
                </a:ext>
              </a:extLst>
            </p:cNvPr>
            <p:cNvSpPr/>
            <p:nvPr/>
          </p:nvSpPr>
          <p:spPr>
            <a:xfrm>
              <a:off x="2598933" y="4073996"/>
              <a:ext cx="203200" cy="203200"/>
            </a:xfrm>
            <a:prstGeom prst="ellipse">
              <a:avLst/>
            </a:prstGeom>
            <a:solidFill>
              <a:srgbClr val="92D050"/>
            </a:solidFill>
            <a:ln w="19050">
              <a:solidFill>
                <a:srgbClr val="0076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322F437-4952-2A36-D8B9-EF63FD2F1430}"/>
                </a:ext>
              </a:extLst>
            </p:cNvPr>
            <p:cNvSpPr/>
            <p:nvPr/>
          </p:nvSpPr>
          <p:spPr>
            <a:xfrm>
              <a:off x="2845192" y="4073996"/>
              <a:ext cx="203200" cy="203200"/>
            </a:xfrm>
            <a:prstGeom prst="ellipse">
              <a:avLst/>
            </a:prstGeom>
            <a:solidFill>
              <a:srgbClr val="92D050"/>
            </a:solidFill>
            <a:ln w="19050">
              <a:solidFill>
                <a:srgbClr val="0076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DCC64B9-AB7C-4B4D-5543-0B8CC2E14270}"/>
                </a:ext>
              </a:extLst>
            </p:cNvPr>
            <p:cNvSpPr/>
            <p:nvPr/>
          </p:nvSpPr>
          <p:spPr>
            <a:xfrm>
              <a:off x="3091451" y="4073996"/>
              <a:ext cx="203200" cy="203200"/>
            </a:xfrm>
            <a:prstGeom prst="ellipse">
              <a:avLst/>
            </a:prstGeom>
            <a:solidFill>
              <a:srgbClr val="92D050"/>
            </a:solidFill>
            <a:ln w="19050">
              <a:solidFill>
                <a:srgbClr val="0076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05A7906-F262-9F0D-B531-CCF7D40C721E}"/>
                </a:ext>
              </a:extLst>
            </p:cNvPr>
            <p:cNvSpPr/>
            <p:nvPr/>
          </p:nvSpPr>
          <p:spPr>
            <a:xfrm>
              <a:off x="3343320" y="4073996"/>
              <a:ext cx="203200" cy="203200"/>
            </a:xfrm>
            <a:prstGeom prst="ellipse">
              <a:avLst/>
            </a:prstGeom>
            <a:solidFill>
              <a:srgbClr val="92D050"/>
            </a:solidFill>
            <a:ln w="19050">
              <a:solidFill>
                <a:srgbClr val="0076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55BA5D1-B658-6380-6301-4996D651945F}"/>
                </a:ext>
              </a:extLst>
            </p:cNvPr>
            <p:cNvSpPr/>
            <p:nvPr/>
          </p:nvSpPr>
          <p:spPr>
            <a:xfrm>
              <a:off x="3601316" y="4076280"/>
              <a:ext cx="203200" cy="203200"/>
            </a:xfrm>
            <a:prstGeom prst="ellipse">
              <a:avLst/>
            </a:prstGeom>
            <a:solidFill>
              <a:srgbClr val="92D050"/>
            </a:solidFill>
            <a:ln w="19050">
              <a:solidFill>
                <a:srgbClr val="0076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8D76BB5E-6C39-82BF-A889-ADF1A50FCF4C}"/>
              </a:ext>
            </a:extLst>
          </p:cNvPr>
          <p:cNvGrpSpPr/>
          <p:nvPr/>
        </p:nvGrpSpPr>
        <p:grpSpPr>
          <a:xfrm>
            <a:off x="4921063" y="5159353"/>
            <a:ext cx="1364224" cy="311369"/>
            <a:chOff x="1005976" y="3326686"/>
            <a:chExt cx="1364224" cy="311369"/>
          </a:xfrm>
        </p:grpSpPr>
        <p:sp>
          <p:nvSpPr>
            <p:cNvPr id="46" name="Rounded Rectangle 90">
              <a:extLst>
                <a:ext uri="{FF2B5EF4-FFF2-40B4-BE49-F238E27FC236}">
                  <a16:creationId xmlns:a16="http://schemas.microsoft.com/office/drawing/2014/main" id="{71465C23-BE3A-096D-40E1-BE3D242CA01A}"/>
                </a:ext>
              </a:extLst>
            </p:cNvPr>
            <p:cNvSpPr/>
            <p:nvPr/>
          </p:nvSpPr>
          <p:spPr>
            <a:xfrm>
              <a:off x="1005976" y="3326686"/>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DAD338F-F4CC-9EEB-CD28-F060C1710D25}"/>
                </a:ext>
              </a:extLst>
            </p:cNvPr>
            <p:cNvSpPr/>
            <p:nvPr/>
          </p:nvSpPr>
          <p:spPr>
            <a:xfrm>
              <a:off x="1090526" y="337995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ECDF51E-135A-C90B-7B4E-18E979F87295}"/>
                </a:ext>
              </a:extLst>
            </p:cNvPr>
            <p:cNvSpPr/>
            <p:nvPr/>
          </p:nvSpPr>
          <p:spPr>
            <a:xfrm>
              <a:off x="1336785" y="337995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76B8B90-1C66-A864-F9F5-4BD40C28E843}"/>
                </a:ext>
              </a:extLst>
            </p:cNvPr>
            <p:cNvSpPr/>
            <p:nvPr/>
          </p:nvSpPr>
          <p:spPr>
            <a:xfrm>
              <a:off x="1583044" y="337995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53FA199-CDD2-9931-F609-31CD9ADCD465}"/>
                </a:ext>
              </a:extLst>
            </p:cNvPr>
            <p:cNvSpPr/>
            <p:nvPr/>
          </p:nvSpPr>
          <p:spPr>
            <a:xfrm>
              <a:off x="1834913" y="337995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01F790D-35AF-0F5B-08B2-1CFF8E225656}"/>
                </a:ext>
              </a:extLst>
            </p:cNvPr>
            <p:cNvSpPr/>
            <p:nvPr/>
          </p:nvSpPr>
          <p:spPr>
            <a:xfrm>
              <a:off x="2092909" y="3382237"/>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2DC7ACA3-5297-9FC2-4C12-6ABCE181DC4E}"/>
              </a:ext>
            </a:extLst>
          </p:cNvPr>
          <p:cNvGrpSpPr/>
          <p:nvPr/>
        </p:nvGrpSpPr>
        <p:grpSpPr>
          <a:xfrm>
            <a:off x="7175154" y="3925147"/>
            <a:ext cx="1364224" cy="311369"/>
            <a:chOff x="2590866" y="3184876"/>
            <a:chExt cx="1364224" cy="311369"/>
          </a:xfrm>
        </p:grpSpPr>
        <p:sp>
          <p:nvSpPr>
            <p:cNvPr id="52" name="Rounded Rectangle 118">
              <a:extLst>
                <a:ext uri="{FF2B5EF4-FFF2-40B4-BE49-F238E27FC236}">
                  <a16:creationId xmlns:a16="http://schemas.microsoft.com/office/drawing/2014/main" id="{6DD667E6-7498-BAB8-034C-DBD675F2F388}"/>
                </a:ext>
              </a:extLst>
            </p:cNvPr>
            <p:cNvSpPr/>
            <p:nvPr/>
          </p:nvSpPr>
          <p:spPr>
            <a:xfrm>
              <a:off x="2590866" y="3184876"/>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BB93EC0-783E-F343-B74D-EC4D1C182C47}"/>
                </a:ext>
              </a:extLst>
            </p:cNvPr>
            <p:cNvSpPr/>
            <p:nvPr/>
          </p:nvSpPr>
          <p:spPr>
            <a:xfrm>
              <a:off x="2675416" y="3238143"/>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BB82F65-13BC-9212-21D3-F56C6E6D7AFB}"/>
                </a:ext>
              </a:extLst>
            </p:cNvPr>
            <p:cNvSpPr/>
            <p:nvPr/>
          </p:nvSpPr>
          <p:spPr>
            <a:xfrm>
              <a:off x="2921675" y="3238143"/>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1AD2636-5B79-80B2-7478-A29C2F395650}"/>
                </a:ext>
              </a:extLst>
            </p:cNvPr>
            <p:cNvSpPr/>
            <p:nvPr/>
          </p:nvSpPr>
          <p:spPr>
            <a:xfrm>
              <a:off x="3167934" y="3238143"/>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71EA571-3240-90A2-D16F-6989494BB39B}"/>
                </a:ext>
              </a:extLst>
            </p:cNvPr>
            <p:cNvSpPr/>
            <p:nvPr/>
          </p:nvSpPr>
          <p:spPr>
            <a:xfrm>
              <a:off x="3419803" y="3238143"/>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7696FF3-2F57-567D-56F2-9A0B86AB4304}"/>
                </a:ext>
              </a:extLst>
            </p:cNvPr>
            <p:cNvSpPr/>
            <p:nvPr/>
          </p:nvSpPr>
          <p:spPr>
            <a:xfrm>
              <a:off x="3677799" y="3240427"/>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43DC2BC5-B8E6-2F07-E46F-955053D4FA46}"/>
              </a:ext>
            </a:extLst>
          </p:cNvPr>
          <p:cNvGrpSpPr/>
          <p:nvPr/>
        </p:nvGrpSpPr>
        <p:grpSpPr>
          <a:xfrm>
            <a:off x="4921063" y="3941614"/>
            <a:ext cx="1364224" cy="311369"/>
            <a:chOff x="620610" y="3181592"/>
            <a:chExt cx="1364224" cy="311369"/>
          </a:xfrm>
        </p:grpSpPr>
        <p:sp>
          <p:nvSpPr>
            <p:cNvPr id="58" name="Rounded Rectangle 118">
              <a:extLst>
                <a:ext uri="{FF2B5EF4-FFF2-40B4-BE49-F238E27FC236}">
                  <a16:creationId xmlns:a16="http://schemas.microsoft.com/office/drawing/2014/main" id="{43B840C1-9CCF-0BAA-EBE0-7D5B162C09B2}"/>
                </a:ext>
              </a:extLst>
            </p:cNvPr>
            <p:cNvSpPr/>
            <p:nvPr/>
          </p:nvSpPr>
          <p:spPr>
            <a:xfrm>
              <a:off x="620610" y="3181592"/>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6D67983-FBC0-E5F3-1543-40A2778BFDD5}"/>
                </a:ext>
              </a:extLst>
            </p:cNvPr>
            <p:cNvSpPr/>
            <p:nvPr/>
          </p:nvSpPr>
          <p:spPr>
            <a:xfrm>
              <a:off x="705160" y="3234859"/>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06EE112-B4A5-E252-7279-CF0E6B415457}"/>
                </a:ext>
              </a:extLst>
            </p:cNvPr>
            <p:cNvSpPr/>
            <p:nvPr/>
          </p:nvSpPr>
          <p:spPr>
            <a:xfrm>
              <a:off x="951419" y="3234859"/>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2959BF2-9F9F-F4B2-41CC-D8A01B242B94}"/>
                </a:ext>
              </a:extLst>
            </p:cNvPr>
            <p:cNvSpPr/>
            <p:nvPr/>
          </p:nvSpPr>
          <p:spPr>
            <a:xfrm>
              <a:off x="1197678" y="3234859"/>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8AF64EC-FB4D-4D3E-1DB6-A432232F1A4F}"/>
                </a:ext>
              </a:extLst>
            </p:cNvPr>
            <p:cNvSpPr/>
            <p:nvPr/>
          </p:nvSpPr>
          <p:spPr>
            <a:xfrm>
              <a:off x="1449547" y="3234859"/>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EA2CA14-C006-EAD8-3556-88C39AE96A0A}"/>
                </a:ext>
              </a:extLst>
            </p:cNvPr>
            <p:cNvSpPr/>
            <p:nvPr/>
          </p:nvSpPr>
          <p:spPr>
            <a:xfrm>
              <a:off x="1707543" y="3237143"/>
              <a:ext cx="203200" cy="203200"/>
            </a:xfrm>
            <a:prstGeom prst="ellipse">
              <a:avLst/>
            </a:prstGeom>
            <a:solidFill>
              <a:srgbClr val="FF6B6B"/>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9" name="Straight Connector 68">
            <a:extLst>
              <a:ext uri="{FF2B5EF4-FFF2-40B4-BE49-F238E27FC236}">
                <a16:creationId xmlns:a16="http://schemas.microsoft.com/office/drawing/2014/main" id="{6F8F7A33-D5E9-C6FF-6DBE-7659B111BFC0}"/>
              </a:ext>
            </a:extLst>
          </p:cNvPr>
          <p:cNvCxnSpPr/>
          <p:nvPr/>
        </p:nvCxnSpPr>
        <p:spPr>
          <a:xfrm>
            <a:off x="1" y="3439155"/>
            <a:ext cx="91439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746E9E5-F520-5039-2464-9B702F1AF152}"/>
              </a:ext>
            </a:extLst>
          </p:cNvPr>
          <p:cNvCxnSpPr>
            <a:cxnSpLocks/>
          </p:cNvCxnSpPr>
          <p:nvPr/>
        </p:nvCxnSpPr>
        <p:spPr>
          <a:xfrm flipV="1">
            <a:off x="4257675" y="3439155"/>
            <a:ext cx="0" cy="2213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010E360-DBB9-0FB8-3803-EF01E8A23D7A}"/>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a:solidFill>
                  <a:schemeClr val="bg1"/>
                </a:solidFill>
                <a:latin typeface="Arial" panose="020B0604020202020204" pitchFamily="34" charset="0"/>
                <a:cs typeface="Arial" panose="020B0604020202020204" pitchFamily="34" charset="0"/>
              </a:rPr>
              <a:t>Word Embeddings vs.</a:t>
            </a:r>
            <a:br>
              <a:rPr lang="en-US" sz="2000" b="1">
                <a:solidFill>
                  <a:schemeClr val="bg1"/>
                </a:solidFill>
                <a:latin typeface="Arial" panose="020B0604020202020204" pitchFamily="34" charset="0"/>
                <a:cs typeface="Arial" panose="020B0604020202020204" pitchFamily="34" charset="0"/>
              </a:rPr>
            </a:br>
            <a:r>
              <a:rPr lang="en-US" sz="2000" b="1">
                <a:solidFill>
                  <a:schemeClr val="bg1"/>
                </a:solidFill>
                <a:latin typeface="Arial" panose="020B0604020202020204" pitchFamily="34" charset="0"/>
                <a:cs typeface="Arial" panose="020B0604020202020204" pitchFamily="34" charset="0"/>
              </a:rPr>
              <a:t>Contextualized Embeddings</a:t>
            </a:r>
          </a:p>
        </p:txBody>
      </p:sp>
    </p:spTree>
    <p:extLst>
      <p:ext uri="{BB962C8B-B14F-4D97-AF65-F5344CB8AC3E}">
        <p14:creationId xmlns:p14="http://schemas.microsoft.com/office/powerpoint/2010/main" val="21816719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94DD9B3-C3A1-C29F-9607-3E8CDA5BFCC9}"/>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a:t>Text Processing Pipeline</a:t>
            </a:r>
          </a:p>
        </p:txBody>
      </p:sp>
    </p:spTree>
    <p:extLst>
      <p:ext uri="{BB962C8B-B14F-4D97-AF65-F5344CB8AC3E}">
        <p14:creationId xmlns:p14="http://schemas.microsoft.com/office/powerpoint/2010/main" val="9935909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E9F440-DE3A-FC8C-1E62-0F80B5933F61}"/>
              </a:ext>
            </a:extLst>
          </p:cNvPr>
          <p:cNvSpPr>
            <a:spLocks noGrp="1"/>
          </p:cNvSpPr>
          <p:nvPr>
            <p:ph idx="1"/>
          </p:nvPr>
        </p:nvSpPr>
        <p:spPr>
          <a:xfrm>
            <a:off x="457200" y="1443210"/>
            <a:ext cx="8229600" cy="4682953"/>
          </a:xfrm>
        </p:spPr>
        <p:txBody>
          <a:bodyPr/>
          <a:lstStyle/>
          <a:p>
            <a:pPr marL="0" indent="0" algn="ctr">
              <a:buNone/>
            </a:pPr>
            <a:r>
              <a:rPr lang="en-US" sz="2000">
                <a:hlinkClick r:id="rId2"/>
              </a:rPr>
              <a:t>Behind the pipeline - Hugging Face Course</a:t>
            </a:r>
            <a:endParaRPr lang="en-US" sz="2000"/>
          </a:p>
          <a:p>
            <a:endParaRPr lang="en-US"/>
          </a:p>
        </p:txBody>
      </p:sp>
      <p:pic>
        <p:nvPicPr>
          <p:cNvPr id="6" name="Picture 5">
            <a:extLst>
              <a:ext uri="{FF2B5EF4-FFF2-40B4-BE49-F238E27FC236}">
                <a16:creationId xmlns:a16="http://schemas.microsoft.com/office/drawing/2014/main" id="{F46C490E-ED13-2853-44B8-FB33537ED355}"/>
              </a:ext>
            </a:extLst>
          </p:cNvPr>
          <p:cNvPicPr>
            <a:picLocks noChangeAspect="1"/>
          </p:cNvPicPr>
          <p:nvPr/>
        </p:nvPicPr>
        <p:blipFill>
          <a:blip r:embed="rId3"/>
          <a:stretch>
            <a:fillRect/>
          </a:stretch>
        </p:blipFill>
        <p:spPr>
          <a:xfrm>
            <a:off x="457200" y="2372229"/>
            <a:ext cx="8229600" cy="2598284"/>
          </a:xfrm>
          <a:prstGeom prst="rect">
            <a:avLst/>
          </a:prstGeom>
          <a:ln w="19050">
            <a:solidFill>
              <a:schemeClr val="tx1"/>
            </a:solidFill>
          </a:ln>
        </p:spPr>
      </p:pic>
      <p:sp>
        <p:nvSpPr>
          <p:cNvPr id="7" name="Rectangle 6">
            <a:extLst>
              <a:ext uri="{FF2B5EF4-FFF2-40B4-BE49-F238E27FC236}">
                <a16:creationId xmlns:a16="http://schemas.microsoft.com/office/drawing/2014/main" id="{B669C3EA-9056-5863-EE6A-77B5CFBB1FC5}"/>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dirty="0">
                <a:solidFill>
                  <a:schemeClr val="bg1"/>
                </a:solidFill>
                <a:latin typeface="Arial" panose="020B0604020202020204" pitchFamily="34" charset="0"/>
                <a:cs typeface="Arial" panose="020B0604020202020204" pitchFamily="34" charset="0"/>
              </a:rPr>
              <a:t>General Pipeline</a:t>
            </a:r>
          </a:p>
        </p:txBody>
      </p:sp>
    </p:spTree>
    <p:extLst>
      <p:ext uri="{BB962C8B-B14F-4D97-AF65-F5344CB8AC3E}">
        <p14:creationId xmlns:p14="http://schemas.microsoft.com/office/powerpoint/2010/main" val="18469595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D862E1-1B03-AC66-CA29-6A5D1EE577E0}"/>
              </a:ext>
            </a:extLst>
          </p:cNvPr>
          <p:cNvPicPr>
            <a:picLocks noChangeAspect="1"/>
          </p:cNvPicPr>
          <p:nvPr/>
        </p:nvPicPr>
        <p:blipFill>
          <a:blip r:embed="rId2"/>
          <a:stretch>
            <a:fillRect/>
          </a:stretch>
        </p:blipFill>
        <p:spPr>
          <a:xfrm>
            <a:off x="473725" y="1589012"/>
            <a:ext cx="8196550" cy="3922346"/>
          </a:xfrm>
          <a:prstGeom prst="rect">
            <a:avLst/>
          </a:prstGeom>
          <a:ln w="28575">
            <a:solidFill>
              <a:schemeClr val="tx1"/>
            </a:solidFill>
          </a:ln>
        </p:spPr>
      </p:pic>
      <p:sp>
        <p:nvSpPr>
          <p:cNvPr id="5" name="Rectangle 4">
            <a:extLst>
              <a:ext uri="{FF2B5EF4-FFF2-40B4-BE49-F238E27FC236}">
                <a16:creationId xmlns:a16="http://schemas.microsoft.com/office/drawing/2014/main" id="{8BCF3295-2FCE-890C-608F-89E11EDD8F27}"/>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a:solidFill>
                  <a:schemeClr val="bg1"/>
                </a:solidFill>
                <a:latin typeface="Arial" panose="020B0604020202020204" pitchFamily="34" charset="0"/>
                <a:cs typeface="Arial" panose="020B0604020202020204" pitchFamily="34" charset="0"/>
              </a:rPr>
              <a:t>Zoomed-in View of Model</a:t>
            </a:r>
          </a:p>
        </p:txBody>
      </p:sp>
    </p:spTree>
    <p:extLst>
      <p:ext uri="{BB962C8B-B14F-4D97-AF65-F5344CB8AC3E}">
        <p14:creationId xmlns:p14="http://schemas.microsoft.com/office/powerpoint/2010/main" val="11065213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94DD9B3-C3A1-C29F-9607-3E8CDA5BFCC9}"/>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a:t>Hands-on Coding</a:t>
            </a:r>
          </a:p>
        </p:txBody>
      </p:sp>
    </p:spTree>
    <p:extLst>
      <p:ext uri="{BB962C8B-B14F-4D97-AF65-F5344CB8AC3E}">
        <p14:creationId xmlns:p14="http://schemas.microsoft.com/office/powerpoint/2010/main" val="34632379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9A8B7774-A737-12E8-AEBD-D4B465B93218}"/>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dirty="0">
                <a:solidFill>
                  <a:srgbClr val="FF0000"/>
                </a:solidFill>
              </a:rPr>
              <a:t>LESSON 5</a:t>
            </a:r>
          </a:p>
        </p:txBody>
      </p:sp>
    </p:spTree>
    <p:extLst>
      <p:ext uri="{BB962C8B-B14F-4D97-AF65-F5344CB8AC3E}">
        <p14:creationId xmlns:p14="http://schemas.microsoft.com/office/powerpoint/2010/main" val="455166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5C24BE4F-9FC3-3E69-1410-5FF176B4B154}"/>
              </a:ext>
            </a:extLst>
          </p:cNvPr>
          <p:cNvSpPr>
            <a:spLocks noGrp="1"/>
          </p:cNvSpPr>
          <p:nvPr>
            <p:ph idx="1"/>
          </p:nvPr>
        </p:nvSpPr>
        <p:spPr>
          <a:xfrm>
            <a:off x="112321" y="1625600"/>
            <a:ext cx="4815280" cy="4525963"/>
          </a:xfrm>
        </p:spPr>
        <p:txBody>
          <a:bodyPr>
            <a:normAutofit fontScale="92500" lnSpcReduction="10000"/>
          </a:bodyPr>
          <a:lstStyle/>
          <a:p>
            <a:r>
              <a:rPr lang="en-US" sz="2800" dirty="0"/>
              <a:t>D/Math Population</a:t>
            </a:r>
          </a:p>
          <a:p>
            <a:pPr lvl="1"/>
            <a:r>
              <a:rPr lang="en-US" sz="2400" dirty="0"/>
              <a:t>Experienced Analysts / Researchers</a:t>
            </a:r>
          </a:p>
          <a:p>
            <a:pPr lvl="1"/>
            <a:r>
              <a:rPr lang="en-US" sz="2400" dirty="0"/>
              <a:t>Range of Python skills</a:t>
            </a:r>
          </a:p>
          <a:p>
            <a:endParaRPr lang="en-US" sz="2400" dirty="0"/>
          </a:p>
          <a:p>
            <a:r>
              <a:rPr lang="en-US" sz="2800" dirty="0"/>
              <a:t>Method of Instruction</a:t>
            </a:r>
          </a:p>
          <a:p>
            <a:pPr lvl="1"/>
            <a:r>
              <a:rPr lang="en-US" sz="2400" dirty="0"/>
              <a:t>Demos and slides</a:t>
            </a:r>
          </a:p>
          <a:p>
            <a:pPr lvl="1"/>
            <a:r>
              <a:rPr lang="en-US" sz="2400" dirty="0"/>
              <a:t>Executable code to discuss </a:t>
            </a:r>
          </a:p>
          <a:p>
            <a:pPr lvl="1"/>
            <a:r>
              <a:rPr lang="en-US" sz="2400" dirty="0"/>
              <a:t>Jupyter Notebooks </a:t>
            </a:r>
          </a:p>
          <a:p>
            <a:pPr lvl="1"/>
            <a:r>
              <a:rPr lang="en-US" sz="2400" dirty="0"/>
              <a:t>Common dataset to our organization: </a:t>
            </a:r>
            <a:br>
              <a:rPr lang="en-US" sz="2400" dirty="0"/>
            </a:br>
            <a:r>
              <a:rPr lang="en-US" sz="2400" dirty="0"/>
              <a:t>course-end feedback</a:t>
            </a:r>
          </a:p>
          <a:p>
            <a:endParaRPr lang="en-US" sz="2800" dirty="0"/>
          </a:p>
        </p:txBody>
      </p:sp>
      <p:sp>
        <p:nvSpPr>
          <p:cNvPr id="10" name="Rectangle 2">
            <a:extLst>
              <a:ext uri="{FF2B5EF4-FFF2-40B4-BE49-F238E27FC236}">
                <a16:creationId xmlns:a16="http://schemas.microsoft.com/office/drawing/2014/main" id="{C21336ED-742C-8D80-34FF-6C2F2FFAD6F8}"/>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800" b="1" dirty="0">
                <a:solidFill>
                  <a:schemeClr val="bg1"/>
                </a:solidFill>
                <a:latin typeface="Arial" panose="020B0604020202020204" pitchFamily="34" charset="0"/>
                <a:cs typeface="Arial" panose="020B0604020202020204" pitchFamily="34" charset="0"/>
              </a:rPr>
              <a:t>Audience</a:t>
            </a:r>
          </a:p>
        </p:txBody>
      </p:sp>
      <p:pic>
        <p:nvPicPr>
          <p:cNvPr id="4" name="Picture 3" descr="A person giving a presentation&#10;&#10;Description automatically generated with medium confidence">
            <a:extLst>
              <a:ext uri="{FF2B5EF4-FFF2-40B4-BE49-F238E27FC236}">
                <a16:creationId xmlns:a16="http://schemas.microsoft.com/office/drawing/2014/main" id="{DE93672D-4904-B2EF-5FA3-37EF1FBDF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297939"/>
            <a:ext cx="4399494" cy="2934461"/>
          </a:xfrm>
          <a:prstGeom prst="rect">
            <a:avLst/>
          </a:prstGeom>
        </p:spPr>
      </p:pic>
    </p:spTree>
    <p:extLst>
      <p:ext uri="{BB962C8B-B14F-4D97-AF65-F5344CB8AC3E}">
        <p14:creationId xmlns:p14="http://schemas.microsoft.com/office/powerpoint/2010/main" val="17216292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94DD9B3-C3A1-C29F-9607-3E8CDA5BFCC9}"/>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dirty="0"/>
              <a:t>Weights and Biases</a:t>
            </a:r>
          </a:p>
        </p:txBody>
      </p:sp>
    </p:spTree>
    <p:extLst>
      <p:ext uri="{BB962C8B-B14F-4D97-AF65-F5344CB8AC3E}">
        <p14:creationId xmlns:p14="http://schemas.microsoft.com/office/powerpoint/2010/main" val="26685403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2F3BD4-4A84-529E-D642-622EA1CAAD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50" y="1835151"/>
            <a:ext cx="8216900" cy="3479344"/>
          </a:xfrm>
          <a:prstGeom prst="rect">
            <a:avLst/>
          </a:prstGeom>
          <a:noFill/>
          <a:ln w="28575">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F47C6B-4034-15FB-FA25-1BF8E49F5CE8}"/>
              </a:ext>
            </a:extLst>
          </p:cNvPr>
          <p:cNvSpPr txBox="1"/>
          <p:nvPr/>
        </p:nvSpPr>
        <p:spPr>
          <a:xfrm>
            <a:off x="1054100" y="5480735"/>
            <a:ext cx="7035800" cy="923330"/>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hlinkClick r:id="rId3"/>
              </a:rPr>
              <a:t>W&amp;B Docs | Weights &amp; Biases Documentation (wandb.ai)</a:t>
            </a:r>
            <a:endParaRPr lang="en-US" dirty="0">
              <a:latin typeface="Arial" panose="020B0604020202020204" pitchFamily="34" charset="0"/>
              <a:cs typeface="Arial" panose="020B0604020202020204" pitchFamily="34" charset="0"/>
              <a:hlinkClick r:id="rId4"/>
            </a:endParaRPr>
          </a:p>
          <a:p>
            <a:pPr algn="ctr"/>
            <a:endParaRPr lang="en-US" dirty="0">
              <a:latin typeface="Arial" panose="020B0604020202020204" pitchFamily="34" charset="0"/>
              <a:cs typeface="Arial" panose="020B0604020202020204" pitchFamily="34" charset="0"/>
              <a:hlinkClick r:id="rId4"/>
            </a:endParaRPr>
          </a:p>
          <a:p>
            <a:pPr algn="ctr"/>
            <a:r>
              <a:rPr lang="en-US" dirty="0">
                <a:latin typeface="Arial" panose="020B0604020202020204" pitchFamily="34" charset="0"/>
                <a:cs typeface="Arial" panose="020B0604020202020204" pitchFamily="34" charset="0"/>
                <a:hlinkClick r:id="rId4"/>
              </a:rPr>
              <a:t>Intro_to_Weights_&amp;_</a:t>
            </a:r>
            <a:r>
              <a:rPr lang="en-US" dirty="0" err="1">
                <a:latin typeface="Arial" panose="020B0604020202020204" pitchFamily="34" charset="0"/>
                <a:cs typeface="Arial" panose="020B0604020202020204" pitchFamily="34" charset="0"/>
                <a:hlinkClick r:id="rId4"/>
              </a:rPr>
              <a:t>Biases.ipynb</a:t>
            </a:r>
            <a:r>
              <a:rPr lang="en-US" dirty="0">
                <a:latin typeface="Arial" panose="020B0604020202020204" pitchFamily="34" charset="0"/>
                <a:cs typeface="Arial" panose="020B0604020202020204" pitchFamily="34" charset="0"/>
                <a:hlinkClick r:id="rId4"/>
              </a:rPr>
              <a:t> - </a:t>
            </a:r>
            <a:r>
              <a:rPr lang="en-US" dirty="0" err="1">
                <a:latin typeface="Arial" panose="020B0604020202020204" pitchFamily="34" charset="0"/>
                <a:cs typeface="Arial" panose="020B0604020202020204" pitchFamily="34" charset="0"/>
                <a:hlinkClick r:id="rId4"/>
              </a:rPr>
              <a:t>Colaboratory</a:t>
            </a:r>
            <a:r>
              <a:rPr lang="en-US" dirty="0">
                <a:latin typeface="Arial" panose="020B0604020202020204" pitchFamily="34" charset="0"/>
                <a:cs typeface="Arial" panose="020B0604020202020204" pitchFamily="34" charset="0"/>
                <a:hlinkClick r:id="rId4"/>
              </a:rPr>
              <a:t> (google.com)</a:t>
            </a:r>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5192BA70-7A38-34C4-666A-B1C3A5D6E520}"/>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dirty="0">
                <a:solidFill>
                  <a:schemeClr val="bg1"/>
                </a:solidFill>
                <a:latin typeface="Arial" panose="020B0604020202020204" pitchFamily="34" charset="0"/>
                <a:cs typeface="Arial" panose="020B0604020202020204" pitchFamily="34" charset="0"/>
              </a:rPr>
              <a:t>Weights &amp; Biases</a:t>
            </a:r>
          </a:p>
        </p:txBody>
      </p:sp>
      <p:sp>
        <p:nvSpPr>
          <p:cNvPr id="6" name="Content Placeholder 1">
            <a:extLst>
              <a:ext uri="{FF2B5EF4-FFF2-40B4-BE49-F238E27FC236}">
                <a16:creationId xmlns:a16="http://schemas.microsoft.com/office/drawing/2014/main" id="{9D924F93-863F-DB4A-B4B3-254DCEF5EA71}"/>
              </a:ext>
            </a:extLst>
          </p:cNvPr>
          <p:cNvSpPr txBox="1">
            <a:spLocks/>
          </p:cNvSpPr>
          <p:nvPr/>
        </p:nvSpPr>
        <p:spPr>
          <a:xfrm>
            <a:off x="298174" y="1223618"/>
            <a:ext cx="8547652" cy="49723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indent="0" algn="ctr">
              <a:lnSpc>
                <a:spcPct val="115000"/>
              </a:lnSpc>
              <a:spcBef>
                <a:spcPts val="1800"/>
              </a:spcBef>
              <a:spcAft>
                <a:spcPts val="600"/>
              </a:spcAft>
              <a:buNone/>
            </a:pPr>
            <a:r>
              <a:rPr lang="en-US" sz="2000" b="1" dirty="0">
                <a:effectLst/>
                <a:latin typeface="Arial" panose="020B0604020202020204" pitchFamily="34" charset="0"/>
              </a:rPr>
              <a:t>Why? </a:t>
            </a:r>
            <a:r>
              <a:rPr lang="en-US" sz="2000" b="1" dirty="0"/>
              <a:t> </a:t>
            </a:r>
            <a:r>
              <a:rPr lang="en-US" sz="2000" b="1" dirty="0">
                <a:highlight>
                  <a:srgbClr val="FFFF00"/>
                </a:highlight>
              </a:rPr>
              <a:t>It automates your record keeping!</a:t>
            </a:r>
            <a:endParaRPr lang="en-US" sz="2000" u="none" strike="noStrike" dirty="0">
              <a:effectLst/>
              <a:highlight>
                <a:srgbClr val="FFFF00"/>
              </a:highligh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8677175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CB351A7E-5503-C1DA-7167-CE37F5277015}"/>
              </a:ext>
            </a:extLst>
          </p:cNvPr>
          <p:cNvSpPr txBox="1">
            <a:spLocks/>
          </p:cNvSpPr>
          <p:nvPr/>
        </p:nvSpPr>
        <p:spPr>
          <a:xfrm>
            <a:off x="298174" y="1325217"/>
            <a:ext cx="8547652" cy="528761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indent="0">
              <a:lnSpc>
                <a:spcPct val="115000"/>
              </a:lnSpc>
              <a:spcBef>
                <a:spcPts val="1800"/>
              </a:spcBef>
              <a:spcAft>
                <a:spcPts val="600"/>
              </a:spcAft>
              <a:buNone/>
            </a:pPr>
            <a:r>
              <a:rPr lang="en-US" sz="2000" b="1" dirty="0">
                <a:effectLst/>
                <a:latin typeface="Arial" panose="020B0604020202020204" pitchFamily="34" charset="0"/>
              </a:rPr>
              <a:t>Three calls to start logging!</a:t>
            </a:r>
          </a:p>
          <a:p>
            <a:pPr marL="457200" marR="0" lvl="0" indent="-457200">
              <a:lnSpc>
                <a:spcPct val="115000"/>
              </a:lnSpc>
              <a:spcBef>
                <a:spcPts val="0"/>
              </a:spcBef>
              <a:spcAft>
                <a:spcPts val="0"/>
              </a:spcAft>
              <a:buClr>
                <a:schemeClr val="tx1"/>
              </a:buClr>
              <a:buFont typeface="+mj-lt"/>
              <a:buAutoNum type="arabicPeriod"/>
            </a:pPr>
            <a:r>
              <a:rPr lang="en-US" sz="2000" u="none" strike="noStrike" dirty="0" err="1">
                <a:solidFill>
                  <a:srgbClr val="1155CC"/>
                </a:solidFill>
                <a:effectLst/>
                <a:latin typeface="Arial" panose="020B0604020202020204" pitchFamily="34" charset="0"/>
                <a:ea typeface="Arial" panose="020B0604020202020204" pitchFamily="34" charset="0"/>
                <a:hlinkClick r:id="rId2"/>
              </a:rPr>
              <a:t>wandb.init</a:t>
            </a:r>
            <a:r>
              <a:rPr lang="en-US" sz="2000" u="none" strike="noStrike" dirty="0">
                <a:solidFill>
                  <a:srgbClr val="1155CC"/>
                </a:solidFill>
                <a:effectLst/>
                <a:latin typeface="Arial" panose="020B0604020202020204" pitchFamily="34" charset="0"/>
                <a:ea typeface="Arial" panose="020B0604020202020204" pitchFamily="34" charset="0"/>
                <a:hlinkClick r:id="rId2"/>
              </a:rPr>
              <a:t> - Documentation</a:t>
            </a:r>
            <a:endParaRPr lang="en-US" sz="2000" u="none" strike="noStrike" dirty="0">
              <a:effectLst/>
              <a:latin typeface="Arial" panose="020B0604020202020204" pitchFamily="34" charset="0"/>
              <a:ea typeface="Arial" panose="020B0604020202020204" pitchFamily="34" charset="0"/>
            </a:endParaRPr>
          </a:p>
          <a:p>
            <a:pPr marL="914400" marR="0" lvl="1" indent="-457200">
              <a:lnSpc>
                <a:spcPct val="115000"/>
              </a:lnSpc>
              <a:spcBef>
                <a:spcPts val="0"/>
              </a:spcBef>
              <a:spcAft>
                <a:spcPts val="0"/>
              </a:spcAft>
              <a:buClr>
                <a:schemeClr val="tx1"/>
              </a:buClr>
              <a:buFont typeface="+mj-lt"/>
              <a:buAutoNum type="arabicPeriod"/>
            </a:pPr>
            <a:r>
              <a:rPr lang="en-US" sz="2000" u="none" strike="noStrike" dirty="0">
                <a:solidFill>
                  <a:srgbClr val="363A3D"/>
                </a:solidFill>
                <a:effectLst/>
                <a:ea typeface="Courier New" panose="02070309020205020404" pitchFamily="49" charset="0"/>
              </a:rPr>
              <a:t> </a:t>
            </a:r>
            <a:r>
              <a:rPr lang="en-US" sz="2000" u="none" strike="noStrike" dirty="0">
                <a:solidFill>
                  <a:srgbClr val="363A3D"/>
                </a:solidFill>
                <a:effectLst/>
                <a:latin typeface="Courier New" panose="02070309020205020404" pitchFamily="49" charset="0"/>
                <a:ea typeface="Courier New" panose="02070309020205020404" pitchFamily="49" charset="0"/>
                <a:cs typeface="Arial" panose="020B0604020202020204" pitchFamily="34" charset="0"/>
              </a:rPr>
              <a:t>name</a:t>
            </a:r>
            <a:r>
              <a:rPr lang="en-US" sz="2000" u="none" strike="noStrike" dirty="0">
                <a:solidFill>
                  <a:srgbClr val="363A3D"/>
                </a:solidFill>
                <a:effectLst/>
                <a:latin typeface="Arial" panose="020B0604020202020204" pitchFamily="34" charset="0"/>
                <a:ea typeface="Arial" panose="020B0604020202020204" pitchFamily="34" charset="0"/>
                <a:cs typeface="Arial" panose="020B0604020202020204" pitchFamily="34" charset="0"/>
              </a:rPr>
              <a:t> –  a label for your run</a:t>
            </a:r>
          </a:p>
          <a:p>
            <a:pPr marL="914400" marR="0" lvl="1" indent="-457200">
              <a:lnSpc>
                <a:spcPct val="115000"/>
              </a:lnSpc>
              <a:spcBef>
                <a:spcPts val="0"/>
              </a:spcBef>
              <a:spcAft>
                <a:spcPts val="0"/>
              </a:spcAft>
              <a:buClr>
                <a:schemeClr val="tx1"/>
              </a:buClr>
              <a:buFont typeface="+mj-lt"/>
              <a:buAutoNum type="arabicPeriod"/>
            </a:pPr>
            <a:r>
              <a:rPr lang="en-US" sz="2000" u="none" strike="noStrike" dirty="0">
                <a:solidFill>
                  <a:srgbClr val="363A3D"/>
                </a:solidFill>
                <a:effectLst/>
                <a:ea typeface="Courier New" panose="02070309020205020404" pitchFamily="49" charset="0"/>
              </a:rPr>
              <a:t> </a:t>
            </a:r>
            <a:r>
              <a:rPr lang="en-US" sz="2000" u="none" strike="noStrike" dirty="0">
                <a:solidFill>
                  <a:srgbClr val="363A3D"/>
                </a:solidFill>
                <a:effectLst/>
                <a:latin typeface="Courier New" panose="02070309020205020404" pitchFamily="49" charset="0"/>
                <a:ea typeface="Courier New" panose="02070309020205020404" pitchFamily="49" charset="0"/>
                <a:cs typeface="Arial" panose="020B0604020202020204" pitchFamily="34" charset="0"/>
              </a:rPr>
              <a:t>project</a:t>
            </a:r>
            <a:r>
              <a:rPr lang="en-US" sz="2000" u="none" strike="noStrike" dirty="0">
                <a:solidFill>
                  <a:srgbClr val="363A3D"/>
                </a:solidFill>
                <a:effectLst/>
                <a:latin typeface="Arial" panose="020B0604020202020204" pitchFamily="34" charset="0"/>
                <a:ea typeface="Arial" panose="020B0604020202020204" pitchFamily="34" charset="0"/>
                <a:cs typeface="Arial" panose="020B0604020202020204" pitchFamily="34" charset="0"/>
              </a:rPr>
              <a:t> – where you want to group your runs</a:t>
            </a:r>
          </a:p>
          <a:p>
            <a:pPr marL="914400" marR="0" lvl="1" indent="-457200">
              <a:lnSpc>
                <a:spcPct val="115000"/>
              </a:lnSpc>
              <a:spcBef>
                <a:spcPts val="0"/>
              </a:spcBef>
              <a:spcAft>
                <a:spcPts val="0"/>
              </a:spcAft>
              <a:buClr>
                <a:schemeClr val="tx1"/>
              </a:buClr>
              <a:buFont typeface="+mj-lt"/>
              <a:buAutoNum type="arabicPeriod"/>
            </a:pPr>
            <a:r>
              <a:rPr lang="en-US" sz="2000" u="none" strike="noStrike" dirty="0">
                <a:solidFill>
                  <a:srgbClr val="363A3D"/>
                </a:solidFill>
                <a:effectLst/>
                <a:ea typeface="Courier New" panose="02070309020205020404" pitchFamily="49" charset="0"/>
              </a:rPr>
              <a:t> </a:t>
            </a:r>
            <a:r>
              <a:rPr lang="en-US" sz="2000" u="none" strike="noStrike" dirty="0">
                <a:solidFill>
                  <a:srgbClr val="363A3D"/>
                </a:solidFill>
                <a:effectLst/>
                <a:latin typeface="Courier New" panose="02070309020205020404" pitchFamily="49" charset="0"/>
                <a:ea typeface="Courier New" panose="02070309020205020404" pitchFamily="49" charset="0"/>
                <a:cs typeface="Arial" panose="020B0604020202020204" pitchFamily="34" charset="0"/>
              </a:rPr>
              <a:t>entity</a:t>
            </a:r>
            <a:r>
              <a:rPr lang="en-US" sz="2000" u="none" strike="noStrike" dirty="0">
                <a:solidFill>
                  <a:srgbClr val="363A3D"/>
                </a:solidFill>
                <a:effectLst/>
                <a:latin typeface="Arial" panose="020B0604020202020204" pitchFamily="34" charset="0"/>
                <a:ea typeface="Arial" panose="020B0604020202020204" pitchFamily="34" charset="0"/>
                <a:cs typeface="Arial" panose="020B0604020202020204" pitchFamily="34" charset="0"/>
              </a:rPr>
              <a:t> – username (important for collaboration)</a:t>
            </a:r>
          </a:p>
          <a:p>
            <a:pPr marL="914400" marR="0" lvl="1" indent="-457200">
              <a:lnSpc>
                <a:spcPct val="115000"/>
              </a:lnSpc>
              <a:spcBef>
                <a:spcPts val="0"/>
              </a:spcBef>
              <a:spcAft>
                <a:spcPts val="0"/>
              </a:spcAft>
              <a:buClr>
                <a:schemeClr val="tx1"/>
              </a:buClr>
              <a:buFont typeface="+mj-lt"/>
              <a:buAutoNum type="arabicPeriod"/>
            </a:pPr>
            <a:r>
              <a:rPr lang="en-US" sz="2000" u="none" strike="noStrike" dirty="0">
                <a:solidFill>
                  <a:srgbClr val="363A3D"/>
                </a:solidFill>
                <a:effectLst/>
                <a:ea typeface="Courier New" panose="02070309020205020404" pitchFamily="49" charset="0"/>
              </a:rPr>
              <a:t> </a:t>
            </a:r>
            <a:r>
              <a:rPr lang="en-US" sz="2000" u="none" strike="noStrike" dirty="0">
                <a:solidFill>
                  <a:srgbClr val="363A3D"/>
                </a:solidFill>
                <a:effectLst/>
                <a:latin typeface="Courier New" panose="02070309020205020404" pitchFamily="49" charset="0"/>
                <a:ea typeface="Courier New" panose="02070309020205020404" pitchFamily="49" charset="0"/>
                <a:cs typeface="Arial" panose="020B0604020202020204" pitchFamily="34" charset="0"/>
              </a:rPr>
              <a:t>tags</a:t>
            </a:r>
            <a:endParaRPr lang="en-US" sz="2000" u="none" strike="noStrike" dirty="0">
              <a:solidFill>
                <a:srgbClr val="363A3D"/>
              </a:solidFill>
              <a:effectLst/>
              <a:latin typeface="Arial" panose="020B0604020202020204" pitchFamily="34" charset="0"/>
              <a:ea typeface="Arial" panose="020B0604020202020204" pitchFamily="34" charset="0"/>
              <a:cs typeface="Arial" panose="020B0604020202020204" pitchFamily="34" charset="0"/>
            </a:endParaRPr>
          </a:p>
          <a:p>
            <a:pPr marL="914400" marR="0" lvl="1" indent="-457200">
              <a:lnSpc>
                <a:spcPct val="115000"/>
              </a:lnSpc>
              <a:spcBef>
                <a:spcPts val="0"/>
              </a:spcBef>
              <a:spcAft>
                <a:spcPts val="0"/>
              </a:spcAft>
              <a:buClr>
                <a:schemeClr val="tx1"/>
              </a:buClr>
              <a:buFont typeface="+mj-lt"/>
              <a:buAutoNum type="arabicPeriod"/>
            </a:pPr>
            <a:r>
              <a:rPr lang="en-US" sz="2000" u="none" strike="noStrike" dirty="0">
                <a:solidFill>
                  <a:srgbClr val="363A3D"/>
                </a:solidFill>
                <a:effectLst/>
                <a:ea typeface="Courier New" panose="02070309020205020404" pitchFamily="49" charset="0"/>
              </a:rPr>
              <a:t> </a:t>
            </a:r>
            <a:r>
              <a:rPr lang="en-US" sz="2000" u="none" strike="noStrike" dirty="0">
                <a:solidFill>
                  <a:srgbClr val="363A3D"/>
                </a:solidFill>
                <a:effectLst/>
                <a:latin typeface="Courier New" panose="02070309020205020404" pitchFamily="49" charset="0"/>
                <a:ea typeface="Courier New" panose="02070309020205020404" pitchFamily="49" charset="0"/>
                <a:cs typeface="Arial" panose="020B0604020202020204" pitchFamily="34" charset="0"/>
              </a:rPr>
              <a:t>notes</a:t>
            </a:r>
            <a:endParaRPr lang="en-US" sz="2000" u="none" strike="noStrike" dirty="0">
              <a:solidFill>
                <a:srgbClr val="363A3D"/>
              </a:solidFill>
              <a:effectLst/>
              <a:latin typeface="Arial" panose="020B0604020202020204" pitchFamily="34" charset="0"/>
              <a:ea typeface="Arial" panose="020B0604020202020204" pitchFamily="34" charset="0"/>
              <a:cs typeface="Arial" panose="020B0604020202020204" pitchFamily="34" charset="0"/>
            </a:endParaRPr>
          </a:p>
          <a:p>
            <a:pPr marL="914400" marR="0" lvl="1" indent="-457200">
              <a:lnSpc>
                <a:spcPct val="115000"/>
              </a:lnSpc>
              <a:spcBef>
                <a:spcPts val="0"/>
              </a:spcBef>
              <a:spcAft>
                <a:spcPts val="0"/>
              </a:spcAft>
              <a:buClr>
                <a:schemeClr val="tx1"/>
              </a:buClr>
              <a:buFont typeface="+mj-lt"/>
              <a:buAutoNum type="arabicPeriod"/>
            </a:pPr>
            <a:r>
              <a:rPr lang="en-US" sz="2000" u="none" strike="noStrike" dirty="0">
                <a:solidFill>
                  <a:srgbClr val="363A3D"/>
                </a:solidFill>
                <a:effectLst/>
                <a:ea typeface="Courier New" panose="02070309020205020404" pitchFamily="49" charset="0"/>
              </a:rPr>
              <a:t> </a:t>
            </a:r>
            <a:r>
              <a:rPr lang="en-US" sz="2000" u="none" strike="noStrike" dirty="0">
                <a:solidFill>
                  <a:srgbClr val="363A3D"/>
                </a:solidFill>
                <a:effectLst/>
                <a:latin typeface="Courier New" panose="02070309020205020404" pitchFamily="49" charset="0"/>
                <a:ea typeface="Courier New" panose="02070309020205020404" pitchFamily="49" charset="0"/>
                <a:cs typeface="Arial" panose="020B0604020202020204" pitchFamily="34" charset="0"/>
              </a:rPr>
              <a:t>config</a:t>
            </a:r>
            <a:r>
              <a:rPr lang="en-US" sz="2000" u="none" strike="noStrike" dirty="0">
                <a:solidFill>
                  <a:srgbClr val="363A3D"/>
                </a:solidFill>
                <a:effectLst/>
                <a:latin typeface="Arial" panose="020B0604020202020204" pitchFamily="34" charset="0"/>
                <a:ea typeface="Arial" panose="020B0604020202020204" pitchFamily="34" charset="0"/>
                <a:cs typeface="Arial" panose="020B0604020202020204" pitchFamily="34" charset="0"/>
              </a:rPr>
              <a:t> – dictionary to store information about your run</a:t>
            </a:r>
          </a:p>
          <a:p>
            <a:pPr marL="457200" marR="0" lvl="0" indent="-457200">
              <a:lnSpc>
                <a:spcPct val="115000"/>
              </a:lnSpc>
              <a:spcBef>
                <a:spcPts val="0"/>
              </a:spcBef>
              <a:spcAft>
                <a:spcPts val="0"/>
              </a:spcAft>
              <a:buClr>
                <a:schemeClr val="tx1"/>
              </a:buClr>
              <a:buFont typeface="+mj-lt"/>
              <a:buAutoNum type="arabicPeriod"/>
            </a:pPr>
            <a:r>
              <a:rPr lang="en-US" sz="2000" u="none" strike="noStrike" dirty="0" err="1">
                <a:solidFill>
                  <a:srgbClr val="1155CC"/>
                </a:solidFill>
                <a:effectLst/>
                <a:latin typeface="Arial" panose="020B0604020202020204" pitchFamily="34" charset="0"/>
                <a:ea typeface="Arial" panose="020B0604020202020204" pitchFamily="34" charset="0"/>
                <a:hlinkClick r:id="rId3"/>
              </a:rPr>
              <a:t>wandb.config</a:t>
            </a:r>
            <a:r>
              <a:rPr lang="en-US" sz="2000" u="none" strike="noStrike" dirty="0">
                <a:solidFill>
                  <a:srgbClr val="1155CC"/>
                </a:solidFill>
                <a:effectLst/>
                <a:latin typeface="Arial" panose="020B0604020202020204" pitchFamily="34" charset="0"/>
                <a:ea typeface="Arial" panose="020B0604020202020204" pitchFamily="34" charset="0"/>
                <a:hlinkClick r:id="rId3"/>
              </a:rPr>
              <a:t> - Documentation</a:t>
            </a:r>
            <a:endParaRPr lang="en-US" sz="2000" u="none" strike="noStrike" dirty="0">
              <a:effectLst/>
              <a:latin typeface="Arial" panose="020B0604020202020204" pitchFamily="34" charset="0"/>
              <a:ea typeface="Arial" panose="020B0604020202020204" pitchFamily="34" charset="0"/>
            </a:endParaRPr>
          </a:p>
          <a:p>
            <a:pPr marL="914400" marR="0" lvl="1" indent="-457200">
              <a:lnSpc>
                <a:spcPct val="115000"/>
              </a:lnSpc>
              <a:spcBef>
                <a:spcPts val="0"/>
              </a:spcBef>
              <a:spcAft>
                <a:spcPts val="0"/>
              </a:spcAft>
              <a:buClr>
                <a:schemeClr val="tx1"/>
              </a:buClr>
              <a:buFont typeface="+mj-lt"/>
              <a:buAutoNum type="alphaLcPeriod"/>
            </a:pPr>
            <a:r>
              <a:rPr lang="en-US" sz="2000" u="none" strike="noStrike" dirty="0">
                <a:solidFill>
                  <a:srgbClr val="363A3D"/>
                </a:solidFill>
                <a:effectLst/>
                <a:ea typeface="Arial" panose="020B0604020202020204" pitchFamily="34" charset="0"/>
              </a:rPr>
              <a:t> dictionary of tracked items</a:t>
            </a:r>
          </a:p>
          <a:p>
            <a:pPr marL="914400" marR="0" lvl="1" indent="-457200">
              <a:lnSpc>
                <a:spcPct val="115000"/>
              </a:lnSpc>
              <a:spcBef>
                <a:spcPts val="0"/>
              </a:spcBef>
              <a:spcAft>
                <a:spcPts val="0"/>
              </a:spcAft>
              <a:buClr>
                <a:schemeClr val="tx1"/>
              </a:buClr>
              <a:buFont typeface="+mj-lt"/>
              <a:buAutoNum type="alphaLcPeriod"/>
            </a:pPr>
            <a:r>
              <a:rPr lang="en-US" sz="2000" u="none" strike="noStrike" dirty="0">
                <a:solidFill>
                  <a:srgbClr val="363A3D"/>
                </a:solidFill>
                <a:effectLst/>
                <a:ea typeface="Courier New" panose="02070309020205020404" pitchFamily="49" charset="0"/>
              </a:rPr>
              <a:t> </a:t>
            </a:r>
            <a:r>
              <a:rPr lang="en-US" sz="2000" u="none" strike="noStrike" dirty="0" err="1">
                <a:solidFill>
                  <a:srgbClr val="363A3D"/>
                </a:solidFill>
                <a:effectLst/>
                <a:latin typeface="Courier"/>
                <a:ea typeface="Courier New" panose="02070309020205020404" pitchFamily="49" charset="0"/>
              </a:rPr>
              <a:t>argparse</a:t>
            </a:r>
            <a:r>
              <a:rPr lang="en-US" sz="2000" u="none" strike="noStrike" dirty="0">
                <a:solidFill>
                  <a:srgbClr val="363A3D"/>
                </a:solidFill>
                <a:effectLst/>
                <a:latin typeface="Courier"/>
                <a:ea typeface="Courier New" panose="02070309020205020404" pitchFamily="49" charset="0"/>
              </a:rPr>
              <a:t> </a:t>
            </a:r>
            <a:r>
              <a:rPr lang="en-US" sz="2000" u="none" strike="noStrike" dirty="0">
                <a:solidFill>
                  <a:srgbClr val="363A3D"/>
                </a:solidFill>
                <a:effectLst/>
                <a:ea typeface="Arial" panose="020B0604020202020204" pitchFamily="34" charset="0"/>
              </a:rPr>
              <a:t>compatible</a:t>
            </a:r>
          </a:p>
          <a:p>
            <a:pPr marL="457200" marR="0" lvl="0" indent="-457200">
              <a:lnSpc>
                <a:spcPct val="115000"/>
              </a:lnSpc>
              <a:spcBef>
                <a:spcPts val="0"/>
              </a:spcBef>
              <a:spcAft>
                <a:spcPts val="0"/>
              </a:spcAft>
              <a:buClr>
                <a:schemeClr val="tx1"/>
              </a:buClr>
              <a:buFont typeface="+mj-lt"/>
              <a:buAutoNum type="arabicPeriod"/>
            </a:pPr>
            <a:r>
              <a:rPr lang="en-US" sz="2000" u="none" strike="noStrike" dirty="0">
                <a:solidFill>
                  <a:srgbClr val="1155CC"/>
                </a:solidFill>
                <a:effectLst/>
                <a:latin typeface="Arial" panose="020B0604020202020204" pitchFamily="34" charset="0"/>
                <a:ea typeface="Arial" panose="020B0604020202020204" pitchFamily="34" charset="0"/>
                <a:hlinkClick r:id="rId4"/>
              </a:rPr>
              <a:t>wandb.log - Documentation</a:t>
            </a:r>
            <a:r>
              <a:rPr lang="en-US" sz="2000" u="none" strike="noStrike" dirty="0">
                <a:effectLst/>
                <a:latin typeface="Arial" panose="020B0604020202020204" pitchFamily="34" charset="0"/>
                <a:ea typeface="Arial" panose="020B0604020202020204" pitchFamily="34" charset="0"/>
              </a:rPr>
              <a:t> – logging.  This is the best part!</a:t>
            </a:r>
          </a:p>
        </p:txBody>
      </p:sp>
      <p:sp>
        <p:nvSpPr>
          <p:cNvPr id="5" name="Rectangle 4">
            <a:extLst>
              <a:ext uri="{FF2B5EF4-FFF2-40B4-BE49-F238E27FC236}">
                <a16:creationId xmlns:a16="http://schemas.microsoft.com/office/drawing/2014/main" id="{8653D15D-F1AC-C1D7-E3D0-0ECB1386C35C}"/>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dirty="0">
                <a:solidFill>
                  <a:schemeClr val="bg1"/>
                </a:solidFill>
                <a:latin typeface="Arial" panose="020B0604020202020204" pitchFamily="34" charset="0"/>
                <a:cs typeface="Arial" panose="020B0604020202020204" pitchFamily="34" charset="0"/>
              </a:rPr>
              <a:t>Weights &amp; Biases</a:t>
            </a:r>
          </a:p>
        </p:txBody>
      </p:sp>
    </p:spTree>
    <p:extLst>
      <p:ext uri="{BB962C8B-B14F-4D97-AF65-F5344CB8AC3E}">
        <p14:creationId xmlns:p14="http://schemas.microsoft.com/office/powerpoint/2010/main" val="29532233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226F7D33-41C8-B686-BFFB-C3AB97CAA9DA}"/>
              </a:ext>
            </a:extLst>
          </p:cNvPr>
          <p:cNvSpPr txBox="1">
            <a:spLocks/>
          </p:cNvSpPr>
          <p:nvPr/>
        </p:nvSpPr>
        <p:spPr>
          <a:xfrm>
            <a:off x="298174" y="1325217"/>
            <a:ext cx="8547652" cy="528761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Create a Weights &amp; Biases account</a:t>
            </a:r>
          </a:p>
          <a:p>
            <a:r>
              <a:rPr lang="en-US" sz="2000" dirty="0"/>
              <a:t>Create a project “</a:t>
            </a:r>
            <a:r>
              <a:rPr lang="en-US" sz="2000" dirty="0">
                <a:latin typeface="Courier"/>
              </a:rPr>
              <a:t>basic-demo</a:t>
            </a:r>
            <a:r>
              <a:rPr lang="en-US" sz="2000" dirty="0"/>
              <a:t>”</a:t>
            </a:r>
          </a:p>
          <a:p>
            <a:r>
              <a:rPr lang="en-US" sz="2000" dirty="0"/>
              <a:t>In terminal:</a:t>
            </a:r>
          </a:p>
          <a:p>
            <a:pPr lvl="1"/>
            <a:r>
              <a:rPr lang="en-US" sz="1800" dirty="0">
                <a:latin typeface="Courier"/>
              </a:rPr>
              <a:t>pip install </a:t>
            </a:r>
            <a:r>
              <a:rPr lang="en-US" sz="1800" dirty="0" err="1">
                <a:latin typeface="Courier"/>
              </a:rPr>
              <a:t>wandb</a:t>
            </a:r>
            <a:endParaRPr lang="en-US" sz="1800" dirty="0">
              <a:latin typeface="Courier"/>
            </a:endParaRPr>
          </a:p>
          <a:p>
            <a:pPr lvl="1"/>
            <a:r>
              <a:rPr lang="en-US" sz="1800" dirty="0" err="1">
                <a:latin typeface="Courier"/>
              </a:rPr>
              <a:t>wandb</a:t>
            </a:r>
            <a:r>
              <a:rPr lang="en-US" sz="1800" dirty="0">
                <a:latin typeface="Courier"/>
              </a:rPr>
              <a:t> login </a:t>
            </a:r>
            <a:r>
              <a:rPr lang="en-US" sz="1800" dirty="0">
                <a:latin typeface="Courier"/>
                <a:sym typeface="Wingdings" panose="05000000000000000000" pitchFamily="2" charset="2"/>
              </a:rPr>
              <a:t> </a:t>
            </a:r>
            <a:r>
              <a:rPr lang="en-US" sz="1800" dirty="0"/>
              <a:t>use API key from “User Settings” to login</a:t>
            </a:r>
          </a:p>
          <a:p>
            <a:pPr marL="0" indent="0">
              <a:buNone/>
            </a:pPr>
            <a:endParaRPr lang="en-US" sz="2200" dirty="0"/>
          </a:p>
          <a:p>
            <a:pPr marL="0" indent="0">
              <a:buNone/>
            </a:pPr>
            <a:r>
              <a:rPr lang="en-US" sz="2200" dirty="0"/>
              <a:t>1. </a:t>
            </a:r>
            <a:r>
              <a:rPr lang="en-US" sz="2200" dirty="0" err="1"/>
              <a:t>Quickstart</a:t>
            </a:r>
            <a:r>
              <a:rPr lang="en-US" sz="2200" dirty="0"/>
              <a:t> Demo from W&amp;B</a:t>
            </a:r>
          </a:p>
          <a:p>
            <a:r>
              <a:rPr lang="en-US" sz="2200" dirty="0" err="1">
                <a:hlinkClick r:id="rId3"/>
              </a:rPr>
              <a:t>Quickstart</a:t>
            </a:r>
            <a:r>
              <a:rPr lang="en-US" sz="2200" dirty="0">
                <a:hlinkClick r:id="rId3"/>
              </a:rPr>
              <a:t> Colab Demo from W&amp;B</a:t>
            </a:r>
            <a:endParaRPr lang="en-US" sz="2200" dirty="0">
              <a:hlinkClick r:id="rId4"/>
            </a:endParaRPr>
          </a:p>
          <a:p>
            <a:pPr marL="0" indent="0">
              <a:buNone/>
            </a:pPr>
            <a:endParaRPr lang="en-US" sz="2200" dirty="0">
              <a:hlinkClick r:id="rId4"/>
            </a:endParaRPr>
          </a:p>
          <a:p>
            <a:pPr marL="0" indent="0">
              <a:buNone/>
            </a:pPr>
            <a:r>
              <a:rPr lang="en-US" sz="2200" dirty="0"/>
              <a:t>2. Integrate with </a:t>
            </a:r>
            <a:r>
              <a:rPr lang="en-US" sz="2200" dirty="0">
                <a:latin typeface="Courier"/>
              </a:rPr>
              <a:t>Trainer</a:t>
            </a:r>
            <a:r>
              <a:rPr lang="en-US" sz="2200" dirty="0"/>
              <a:t> object from Hugging Face</a:t>
            </a:r>
            <a:endParaRPr lang="en-US" sz="2200" dirty="0">
              <a:hlinkClick r:id="rId4"/>
            </a:endParaRPr>
          </a:p>
          <a:p>
            <a:r>
              <a:rPr lang="en-US" sz="2200" dirty="0">
                <a:hlinkClick r:id="rId5"/>
              </a:rPr>
              <a:t>Modified Colab demo from last lecture</a:t>
            </a:r>
            <a:endParaRPr lang="en-US" sz="2200" dirty="0">
              <a:hlinkClick r:id="rId4"/>
            </a:endParaRPr>
          </a:p>
          <a:p>
            <a:r>
              <a:rPr lang="en-US" sz="2200" dirty="0">
                <a:hlinkClick r:id="rId4"/>
              </a:rPr>
              <a:t>Guide from W&amp;B</a:t>
            </a:r>
            <a:endParaRPr lang="en-US" sz="2200" dirty="0"/>
          </a:p>
          <a:p>
            <a:endParaRPr lang="en-US" sz="2000" dirty="0"/>
          </a:p>
        </p:txBody>
      </p:sp>
      <p:sp>
        <p:nvSpPr>
          <p:cNvPr id="4" name="Rectangle 3">
            <a:extLst>
              <a:ext uri="{FF2B5EF4-FFF2-40B4-BE49-F238E27FC236}">
                <a16:creationId xmlns:a16="http://schemas.microsoft.com/office/drawing/2014/main" id="{4B608164-57F5-A3AA-AE7E-8E7B7C689979}"/>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000" b="1" dirty="0">
                <a:solidFill>
                  <a:schemeClr val="bg1"/>
                </a:solidFill>
                <a:latin typeface="Arial" panose="020B0604020202020204" pitchFamily="34" charset="0"/>
                <a:cs typeface="Arial" panose="020B0604020202020204" pitchFamily="34" charset="0"/>
              </a:rPr>
              <a:t>Weights &amp; Biases</a:t>
            </a:r>
          </a:p>
        </p:txBody>
      </p:sp>
    </p:spTree>
    <p:extLst>
      <p:ext uri="{BB962C8B-B14F-4D97-AF65-F5344CB8AC3E}">
        <p14:creationId xmlns:p14="http://schemas.microsoft.com/office/powerpoint/2010/main" val="1783424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94DD9B3-C3A1-C29F-9607-3E8CDA5BFCC9}"/>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a:t>Hands-on Coding</a:t>
            </a:r>
          </a:p>
        </p:txBody>
      </p:sp>
    </p:spTree>
    <p:extLst>
      <p:ext uri="{BB962C8B-B14F-4D97-AF65-F5344CB8AC3E}">
        <p14:creationId xmlns:p14="http://schemas.microsoft.com/office/powerpoint/2010/main" val="42125749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EDAE50-5440-42C0-3D3B-0E7C2572C45C}"/>
              </a:ext>
            </a:extLst>
          </p:cNvPr>
          <p:cNvSpPr>
            <a:spLocks noGrp="1"/>
          </p:cNvSpPr>
          <p:nvPr>
            <p:ph idx="1"/>
          </p:nvPr>
        </p:nvSpPr>
        <p:spPr/>
        <p:txBody>
          <a:bodyPr vert="horz" lIns="91440" tIns="45720" rIns="91440" bIns="45720" rtlCol="0" anchor="t">
            <a:normAutofit/>
          </a:bodyPr>
          <a:lstStyle/>
          <a:p>
            <a:pPr marL="0" indent="0">
              <a:buNone/>
            </a:pPr>
            <a:r>
              <a:rPr lang="en-US" sz="4800" b="1">
                <a:latin typeface="Arial"/>
                <a:cs typeface="Arial"/>
              </a:rPr>
              <a:t>Fill in the blank...</a:t>
            </a:r>
            <a:r>
              <a:rPr lang="en-US">
                <a:latin typeface="Arial"/>
                <a:cs typeface="Arial"/>
              </a:rPr>
              <a:t> </a:t>
            </a:r>
          </a:p>
          <a:p>
            <a:pPr marL="0" indent="0">
              <a:buNone/>
            </a:pPr>
            <a:r>
              <a:rPr lang="en-US">
                <a:latin typeface="Arial"/>
                <a:cs typeface="Arial"/>
              </a:rPr>
              <a:t>Virtually ALL machine learning techniques require lots of __________ to work well. </a:t>
            </a:r>
          </a:p>
          <a:p>
            <a:pPr marL="0" indent="0">
              <a:buNone/>
            </a:pPr>
            <a:endParaRPr lang="en-US"/>
          </a:p>
          <a:p>
            <a:pPr marL="0" indent="0">
              <a:buNone/>
            </a:pPr>
            <a:r>
              <a:rPr lang="en-US">
                <a:latin typeface="Arial"/>
                <a:cs typeface="Arial"/>
              </a:rPr>
              <a:t>So... for a custom project, using custom data, how do we do that, exactly? </a:t>
            </a:r>
            <a:endParaRPr lang="en-US"/>
          </a:p>
          <a:p>
            <a:pPr marL="0" indent="0">
              <a:buNone/>
            </a:pPr>
            <a:endParaRPr lang="en-US"/>
          </a:p>
        </p:txBody>
      </p:sp>
    </p:spTree>
    <p:extLst>
      <p:ext uri="{BB962C8B-B14F-4D97-AF65-F5344CB8AC3E}">
        <p14:creationId xmlns:p14="http://schemas.microsoft.com/office/powerpoint/2010/main" val="39091495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ACFAFCB-8978-520E-05D2-39BAA9F22DE3}"/>
              </a:ext>
            </a:extLst>
          </p:cNvPr>
          <p:cNvPicPr>
            <a:picLocks noChangeAspect="1"/>
          </p:cNvPicPr>
          <p:nvPr/>
        </p:nvPicPr>
        <p:blipFill>
          <a:blip r:embed="rId3"/>
          <a:stretch>
            <a:fillRect/>
          </a:stretch>
        </p:blipFill>
        <p:spPr>
          <a:xfrm>
            <a:off x="4830048" y="2033450"/>
            <a:ext cx="2549509" cy="508344"/>
          </a:xfrm>
          <a:prstGeom prst="rect">
            <a:avLst/>
          </a:prstGeom>
        </p:spPr>
      </p:pic>
      <p:sp>
        <p:nvSpPr>
          <p:cNvPr id="3" name="Title 2">
            <a:extLst>
              <a:ext uri="{FF2B5EF4-FFF2-40B4-BE49-F238E27FC236}">
                <a16:creationId xmlns:a16="http://schemas.microsoft.com/office/drawing/2014/main" id="{92F956F7-BB3E-5CF6-C25D-5B2361BE2D7C}"/>
              </a:ext>
            </a:extLst>
          </p:cNvPr>
          <p:cNvSpPr>
            <a:spLocks noGrp="1"/>
          </p:cNvSpPr>
          <p:nvPr>
            <p:ph type="title"/>
          </p:nvPr>
        </p:nvSpPr>
        <p:spPr/>
        <p:txBody>
          <a:bodyPr/>
          <a:lstStyle/>
          <a:p>
            <a:r>
              <a:rPr lang="en-US"/>
              <a:t>Labelling Data</a:t>
            </a:r>
          </a:p>
        </p:txBody>
      </p:sp>
      <p:sp>
        <p:nvSpPr>
          <p:cNvPr id="5" name="Content Placeholder 4">
            <a:extLst>
              <a:ext uri="{FF2B5EF4-FFF2-40B4-BE49-F238E27FC236}">
                <a16:creationId xmlns:a16="http://schemas.microsoft.com/office/drawing/2014/main" id="{F5346DA8-C9A8-47F5-687A-55D703546052}"/>
              </a:ext>
            </a:extLst>
          </p:cNvPr>
          <p:cNvSpPr>
            <a:spLocks noGrp="1"/>
          </p:cNvSpPr>
          <p:nvPr>
            <p:ph idx="1"/>
          </p:nvPr>
        </p:nvSpPr>
        <p:spPr/>
        <p:txBody>
          <a:bodyPr>
            <a:normAutofit fontScale="92500" lnSpcReduction="20000"/>
          </a:bodyPr>
          <a:lstStyle/>
          <a:p>
            <a:r>
              <a:rPr lang="en-US"/>
              <a:t>Many techniques – but I recommend: </a:t>
            </a:r>
            <a:r>
              <a:rPr lang="en-US">
                <a:hlinkClick r:id="rId4"/>
              </a:rPr>
              <a:t>https://labelstud.io/</a:t>
            </a:r>
            <a:endParaRPr lang="en-US"/>
          </a:p>
          <a:p>
            <a:r>
              <a:rPr lang="en-US"/>
              <a:t>Why? </a:t>
            </a:r>
          </a:p>
          <a:p>
            <a:pPr lvl="1"/>
            <a:r>
              <a:rPr lang="en-US"/>
              <a:t>Distributed labelling (more than 1 at a time)</a:t>
            </a:r>
          </a:p>
          <a:p>
            <a:pPr lvl="1"/>
            <a:r>
              <a:rPr lang="en-US"/>
              <a:t>Now hosted on ACI’s WIRE </a:t>
            </a:r>
            <a:r>
              <a:rPr lang="en-US">
                <a:hlinkClick r:id="rId5"/>
              </a:rPr>
              <a:t>https://icsarl.westpoint.edu/wire</a:t>
            </a:r>
            <a:endParaRPr lang="en-US"/>
          </a:p>
          <a:p>
            <a:pPr lvl="1"/>
            <a:r>
              <a:rPr lang="en-US"/>
              <a:t>Versatile</a:t>
            </a:r>
          </a:p>
          <a:p>
            <a:pPr lvl="2"/>
            <a:r>
              <a:rPr lang="en-US"/>
              <a:t>Text? Sure.</a:t>
            </a:r>
          </a:p>
          <a:p>
            <a:pPr lvl="2"/>
            <a:r>
              <a:rPr lang="en-US"/>
              <a:t>Image? Sure.</a:t>
            </a:r>
          </a:p>
          <a:p>
            <a:pPr lvl="2"/>
            <a:r>
              <a:rPr lang="en-US"/>
              <a:t>Audio? Sure.</a:t>
            </a:r>
          </a:p>
          <a:p>
            <a:pPr lvl="1"/>
            <a:r>
              <a:rPr lang="en-US"/>
              <a:t>Let’s take it for a test drive!</a:t>
            </a:r>
          </a:p>
        </p:txBody>
      </p:sp>
    </p:spTree>
    <p:extLst>
      <p:ext uri="{BB962C8B-B14F-4D97-AF65-F5344CB8AC3E}">
        <p14:creationId xmlns:p14="http://schemas.microsoft.com/office/powerpoint/2010/main" val="18836284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DBEF-4D21-0F69-52DA-9D24F0B46AE8}"/>
              </a:ext>
            </a:extLst>
          </p:cNvPr>
          <p:cNvSpPr>
            <a:spLocks noGrp="1"/>
          </p:cNvSpPr>
          <p:nvPr>
            <p:ph type="title"/>
          </p:nvPr>
        </p:nvSpPr>
        <p:spPr/>
        <p:txBody>
          <a:bodyPr/>
          <a:lstStyle/>
          <a:p>
            <a:r>
              <a:rPr lang="en-US" dirty="0"/>
              <a:t>Topic Modeling</a:t>
            </a:r>
          </a:p>
        </p:txBody>
      </p:sp>
      <p:sp>
        <p:nvSpPr>
          <p:cNvPr id="3" name="Content Placeholder 2">
            <a:extLst>
              <a:ext uri="{FF2B5EF4-FFF2-40B4-BE49-F238E27FC236}">
                <a16:creationId xmlns:a16="http://schemas.microsoft.com/office/drawing/2014/main" id="{6D83A0CA-FE1B-1905-A787-1E2FAB05178D}"/>
              </a:ext>
            </a:extLst>
          </p:cNvPr>
          <p:cNvSpPr>
            <a:spLocks noGrp="1"/>
          </p:cNvSpPr>
          <p:nvPr>
            <p:ph idx="1"/>
          </p:nvPr>
        </p:nvSpPr>
        <p:spPr/>
        <p:txBody>
          <a:bodyPr>
            <a:normAutofit fontScale="77500" lnSpcReduction="20000"/>
          </a:bodyPr>
          <a:lstStyle/>
          <a:p>
            <a:r>
              <a:rPr lang="en-US" dirty="0"/>
              <a:t>Topic modeling is an unsupervised machine learning technique to reduce dimensionality of your corpus.* </a:t>
            </a:r>
          </a:p>
          <a:p>
            <a:pPr lvl="1"/>
            <a:r>
              <a:rPr lang="en-US" dirty="0"/>
              <a:t>Start with 1000 unique documents</a:t>
            </a:r>
          </a:p>
          <a:p>
            <a:pPr lvl="1"/>
            <a:r>
              <a:rPr lang="en-US" dirty="0"/>
              <a:t>Group / Cluster ones that are similar</a:t>
            </a:r>
          </a:p>
          <a:p>
            <a:pPr lvl="1"/>
            <a:r>
              <a:rPr lang="en-US" dirty="0"/>
              <a:t>Think PCA for text data</a:t>
            </a:r>
          </a:p>
          <a:p>
            <a:r>
              <a:rPr lang="en-US" dirty="0"/>
              <a:t>Two main techniques:</a:t>
            </a:r>
          </a:p>
          <a:p>
            <a:pPr lvl="1"/>
            <a:r>
              <a:rPr lang="en-US" dirty="0"/>
              <a:t>Lexical (LDA)</a:t>
            </a:r>
          </a:p>
          <a:p>
            <a:pPr lvl="1"/>
            <a:r>
              <a:rPr lang="en-US" dirty="0"/>
              <a:t>Transformer (</a:t>
            </a:r>
            <a:r>
              <a:rPr lang="en-US" dirty="0" err="1"/>
              <a:t>BERTopic</a:t>
            </a:r>
            <a:r>
              <a:rPr lang="en-US" dirty="0"/>
              <a:t>)</a:t>
            </a:r>
          </a:p>
          <a:p>
            <a:r>
              <a:rPr lang="en-US" dirty="0"/>
              <a:t>Let’s take this for a test drive on our course end feedback. </a:t>
            </a:r>
          </a:p>
          <a:p>
            <a:pPr marL="0" indent="0">
              <a:buNone/>
            </a:pPr>
            <a:endParaRPr lang="en-US" dirty="0"/>
          </a:p>
          <a:p>
            <a:pPr marL="0" indent="0">
              <a:buNone/>
            </a:pPr>
            <a:endParaRPr lang="en-US" dirty="0"/>
          </a:p>
          <a:p>
            <a:pPr marL="0" indent="0">
              <a:buNone/>
            </a:pPr>
            <a:r>
              <a:rPr lang="en-US" sz="2300" dirty="0"/>
              <a:t>* An alternative to topic modeling is topic classification model (supervised)</a:t>
            </a:r>
          </a:p>
        </p:txBody>
      </p:sp>
    </p:spTree>
    <p:extLst>
      <p:ext uri="{BB962C8B-B14F-4D97-AF65-F5344CB8AC3E}">
        <p14:creationId xmlns:p14="http://schemas.microsoft.com/office/powerpoint/2010/main" val="19676191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94DD9B3-C3A1-C29F-9607-3E8CDA5BFCC9}"/>
              </a:ext>
            </a:extLst>
          </p:cNvPr>
          <p:cNvSpPr txBox="1">
            <a:spLocks/>
          </p:cNvSpPr>
          <p:nvPr/>
        </p:nvSpPr>
        <p:spPr>
          <a:xfrm>
            <a:off x="457200" y="2802732"/>
            <a:ext cx="8229600" cy="1252537"/>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dirty="0"/>
              <a:t>Research Opportunities in D/Math!</a:t>
            </a:r>
          </a:p>
        </p:txBody>
      </p:sp>
    </p:spTree>
    <p:extLst>
      <p:ext uri="{BB962C8B-B14F-4D97-AF65-F5344CB8AC3E}">
        <p14:creationId xmlns:p14="http://schemas.microsoft.com/office/powerpoint/2010/main" val="5605805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94DD9B3-C3A1-C29F-9607-3E8CDA5BFCC9}"/>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a:t>Questions?</a:t>
            </a:r>
          </a:p>
        </p:txBody>
      </p:sp>
    </p:spTree>
    <p:extLst>
      <p:ext uri="{BB962C8B-B14F-4D97-AF65-F5344CB8AC3E}">
        <p14:creationId xmlns:p14="http://schemas.microsoft.com/office/powerpoint/2010/main" val="3785148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9A8B7774-A737-12E8-AEBD-D4B465B93218}"/>
              </a:ext>
            </a:extLst>
          </p:cNvPr>
          <p:cNvSpPr txBox="1">
            <a:spLocks/>
          </p:cNvSpPr>
          <p:nvPr/>
        </p:nvSpPr>
        <p:spPr>
          <a:xfrm>
            <a:off x="457200" y="2802732"/>
            <a:ext cx="8229600" cy="12525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400" b="1" dirty="0"/>
              <a:t>Lesson Plan</a:t>
            </a:r>
          </a:p>
        </p:txBody>
      </p:sp>
    </p:spTree>
    <p:extLst>
      <p:ext uri="{BB962C8B-B14F-4D97-AF65-F5344CB8AC3E}">
        <p14:creationId xmlns:p14="http://schemas.microsoft.com/office/powerpoint/2010/main" val="3636126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A80973-5907-F372-ABF9-87C318939186}"/>
              </a:ext>
            </a:extLst>
          </p:cNvPr>
          <p:cNvSpPr>
            <a:spLocks noGrp="1"/>
          </p:cNvSpPr>
          <p:nvPr>
            <p:ph idx="1"/>
          </p:nvPr>
        </p:nvSpPr>
        <p:spPr>
          <a:xfrm>
            <a:off x="457200" y="2802731"/>
            <a:ext cx="8229600" cy="1252537"/>
          </a:xfrm>
        </p:spPr>
        <p:txBody>
          <a:bodyPr>
            <a:normAutofit/>
          </a:bodyPr>
          <a:lstStyle/>
          <a:p>
            <a:pPr marL="0" indent="0" algn="ctr">
              <a:buNone/>
            </a:pPr>
            <a:r>
              <a:rPr lang="en-US" sz="4400" b="1"/>
              <a:t>Additional Slides</a:t>
            </a:r>
          </a:p>
        </p:txBody>
      </p:sp>
    </p:spTree>
    <p:extLst>
      <p:ext uri="{BB962C8B-B14F-4D97-AF65-F5344CB8AC3E}">
        <p14:creationId xmlns:p14="http://schemas.microsoft.com/office/powerpoint/2010/main" val="38812478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CAB93A-4D2E-F172-98CC-BEEA8E5CA4C2}"/>
              </a:ext>
            </a:extLst>
          </p:cNvPr>
          <p:cNvSpPr txBox="1"/>
          <p:nvPr/>
        </p:nvSpPr>
        <p:spPr>
          <a:xfrm>
            <a:off x="7510818" y="5550090"/>
            <a:ext cx="1537647" cy="1191904"/>
          </a:xfrm>
          <a:prstGeom prst="rect">
            <a:avLst/>
          </a:prstGeom>
          <a:solidFill>
            <a:schemeClr val="bg1"/>
          </a:solidFill>
        </p:spPr>
        <p:txBody>
          <a:bodyPr wrap="square" rtlCol="0">
            <a:spAutoFit/>
          </a:bodyPr>
          <a:lstStyle/>
          <a:p>
            <a:endParaRPr lang="en-US"/>
          </a:p>
        </p:txBody>
      </p:sp>
      <p:sp>
        <p:nvSpPr>
          <p:cNvPr id="2" name="Content Placeholder 1">
            <a:extLst>
              <a:ext uri="{FF2B5EF4-FFF2-40B4-BE49-F238E27FC236}">
                <a16:creationId xmlns:a16="http://schemas.microsoft.com/office/drawing/2014/main" id="{0C51AF1E-9C9C-DCD4-86D9-ACF64AE4CB89}"/>
              </a:ext>
            </a:extLst>
          </p:cNvPr>
          <p:cNvSpPr>
            <a:spLocks noGrp="1"/>
          </p:cNvSpPr>
          <p:nvPr>
            <p:ph idx="1"/>
          </p:nvPr>
        </p:nvSpPr>
        <p:spPr>
          <a:xfrm>
            <a:off x="95535" y="1150963"/>
            <a:ext cx="8848297" cy="5591031"/>
          </a:xfrm>
        </p:spPr>
        <p:txBody>
          <a:bodyPr>
            <a:noAutofit/>
          </a:bodyPr>
          <a:lstStyle/>
          <a:p>
            <a:pPr marL="342900" marR="0" lvl="0" indent="-342900">
              <a:spcBef>
                <a:spcPts val="0"/>
              </a:spcBef>
              <a:buFont typeface="+mj-lt"/>
              <a:buAutoNum type="arabicPeriod"/>
            </a:pPr>
            <a:r>
              <a:rPr lang="en-US" sz="1200" u="sng" dirty="0">
                <a:ea typeface="Times New Roman" panose="02020603050405020304" pitchFamily="18" charset="0"/>
              </a:rPr>
              <a:t>Old Demos</a:t>
            </a:r>
            <a:endParaRPr lang="en-US" sz="1200" dirty="0">
              <a:effectLst/>
              <a:latin typeface="Arial" panose="020B0604020202020204" pitchFamily="34" charset="0"/>
              <a:ea typeface="Times New Roman" panose="02020603050405020304" pitchFamily="18" charset="0"/>
            </a:endParaRPr>
          </a:p>
          <a:p>
            <a:pPr lvl="1" indent="-342900">
              <a:spcBef>
                <a:spcPts val="0"/>
              </a:spcBef>
              <a:buFont typeface="+mj-lt"/>
              <a:buAutoNum type="alphaLcPeriod"/>
            </a:pPr>
            <a:r>
              <a:rPr lang="en-US" sz="1200" dirty="0">
                <a:effectLst/>
                <a:latin typeface="Arial" panose="020B0604020202020204" pitchFamily="34" charset="0"/>
                <a:ea typeface="Times New Roman" panose="02020603050405020304" pitchFamily="18" charset="0"/>
              </a:rPr>
              <a:t>Colab Notebooks:</a:t>
            </a:r>
          </a:p>
          <a:p>
            <a:pPr marL="1200150" lvl="2" indent="-400050">
              <a:spcBef>
                <a:spcPts val="0"/>
              </a:spcBef>
              <a:buFont typeface="+mj-lt"/>
              <a:buAutoNum type="romanLcPeriod"/>
            </a:pPr>
            <a:r>
              <a:rPr lang="it-IT" sz="1200" dirty="0">
                <a:effectLst/>
                <a:latin typeface="Arial" panose="020B0604020202020204" pitchFamily="34" charset="0"/>
                <a:ea typeface="Times New Roman" panose="02020603050405020304" pitchFamily="18" charset="0"/>
                <a:hlinkClick r:id="rId2"/>
              </a:rPr>
              <a:t>Fine-tuning a model in Google Colab</a:t>
            </a:r>
            <a:r>
              <a:rPr lang="it-IT" sz="1200" dirty="0">
                <a:effectLst/>
                <a:latin typeface="Arial" panose="020B0604020202020204" pitchFamily="34" charset="0"/>
                <a:ea typeface="Times New Roman" panose="02020603050405020304" pitchFamily="18" charset="0"/>
              </a:rPr>
              <a:t> [training]</a:t>
            </a:r>
          </a:p>
          <a:p>
            <a:pPr marL="1200150" lvl="2" indent="-400050">
              <a:spcBef>
                <a:spcPts val="0"/>
              </a:spcBef>
              <a:buFont typeface="+mj-lt"/>
              <a:buAutoNum type="romanLcPeriod"/>
            </a:pPr>
            <a:r>
              <a:rPr lang="en-US" sz="1200" dirty="0">
                <a:ea typeface="Times New Roman" panose="02020603050405020304" pitchFamily="18" charset="0"/>
                <a:hlinkClick r:id="rId3"/>
              </a:rPr>
              <a:t>Using a fine-tuned model in Google Colab</a:t>
            </a:r>
            <a:endParaRPr lang="en-US" sz="1200" dirty="0">
              <a:ea typeface="Times New Roman" panose="02020603050405020304" pitchFamily="18" charset="0"/>
            </a:endParaRPr>
          </a:p>
          <a:p>
            <a:pPr marL="800100" lvl="2" indent="0">
              <a:spcBef>
                <a:spcPts val="0"/>
              </a:spcBef>
              <a:buNone/>
            </a:pPr>
            <a:endParaRPr lang="en-US" sz="1200" dirty="0">
              <a:effectLst/>
              <a:latin typeface="Arial" panose="020B0604020202020204" pitchFamily="34" charset="0"/>
              <a:ea typeface="Times New Roman" panose="02020603050405020304" pitchFamily="18" charset="0"/>
            </a:endParaRPr>
          </a:p>
          <a:p>
            <a:pPr lvl="1" indent="-342900">
              <a:spcBef>
                <a:spcPts val="0"/>
              </a:spcBef>
              <a:buFont typeface="+mj-lt"/>
              <a:buAutoNum type="alphaLcPeriod"/>
            </a:pPr>
            <a:r>
              <a:rPr lang="en-US" sz="1200" dirty="0">
                <a:ea typeface="Times New Roman" panose="02020603050405020304" pitchFamily="18" charset="0"/>
              </a:rPr>
              <a:t>Hugging Face: </a:t>
            </a:r>
            <a:r>
              <a:rPr lang="en-US" sz="1200" dirty="0">
                <a:hlinkClick r:id="rId4"/>
              </a:rPr>
              <a:t>Hugging Face – The AI community building the future.</a:t>
            </a:r>
            <a:endParaRPr lang="en-US" sz="1200" dirty="0">
              <a:ea typeface="Times New Roman" panose="02020603050405020304" pitchFamily="18" charset="0"/>
            </a:endParaRPr>
          </a:p>
          <a:p>
            <a:pPr marL="400050" lvl="1" indent="0">
              <a:spcBef>
                <a:spcPts val="0"/>
              </a:spcBef>
              <a:buNone/>
            </a:pPr>
            <a:endParaRPr lang="en-US" sz="1200" dirty="0">
              <a:effectLst/>
              <a:latin typeface="Arial" panose="020B0604020202020204" pitchFamily="34" charset="0"/>
              <a:ea typeface="Times New Roman" panose="02020603050405020304" pitchFamily="18" charset="0"/>
            </a:endParaRPr>
          </a:p>
          <a:p>
            <a:pPr lvl="0">
              <a:spcBef>
                <a:spcPts val="0"/>
              </a:spcBef>
              <a:buFont typeface="+mj-lt"/>
              <a:buAutoNum type="arabicPeriod" startAt="2"/>
            </a:pPr>
            <a:r>
              <a:rPr lang="en-US" sz="1200" u="sng" dirty="0">
                <a:ea typeface="Times New Roman" panose="02020603050405020304" pitchFamily="18" charset="0"/>
              </a:rPr>
              <a:t>NLP</a:t>
            </a:r>
            <a:endParaRPr lang="en-US" sz="1200" dirty="0">
              <a:latin typeface="Calibri" panose="020F0502020204030204" pitchFamily="34" charset="0"/>
              <a:ea typeface="Calibri" panose="020F0502020204030204" pitchFamily="34" charset="0"/>
            </a:endParaRPr>
          </a:p>
          <a:p>
            <a:pPr marL="800100" marR="0" lvl="1" indent="-342900">
              <a:spcBef>
                <a:spcPts val="0"/>
              </a:spcBef>
              <a:buFont typeface="+mj-lt"/>
              <a:buAutoNum type="alphaLcPeriod"/>
            </a:pPr>
            <a:r>
              <a:rPr lang="en-US" sz="1200" dirty="0">
                <a:ea typeface="Times New Roman" panose="02020603050405020304" pitchFamily="18" charset="0"/>
              </a:rPr>
              <a:t> </a:t>
            </a:r>
            <a:r>
              <a:rPr lang="en-US" sz="1200" b="1" dirty="0">
                <a:ea typeface="Times New Roman" panose="02020603050405020304" pitchFamily="18" charset="0"/>
              </a:rPr>
              <a:t>CS287: Deep Learning for NLP </a:t>
            </a:r>
            <a:r>
              <a:rPr lang="en-US" sz="1200" dirty="0">
                <a:ea typeface="Times New Roman" panose="02020603050405020304" pitchFamily="18" charset="0"/>
              </a:rPr>
              <a:t>is a course Jack took in grad school.  It was only taught for one semester, but the lecture slides are all available online (for now) [</a:t>
            </a:r>
            <a:r>
              <a:rPr lang="en-US" sz="1200" u="sng" dirty="0">
                <a:solidFill>
                  <a:srgbClr val="0563C1"/>
                </a:solidFill>
                <a:ea typeface="Times New Roman" panose="02020603050405020304" pitchFamily="18" charset="0"/>
                <a:hlinkClick r:id="rId5"/>
              </a:rPr>
              <a:t>link - scroll to "Lectures"</a:t>
            </a:r>
            <a:r>
              <a:rPr lang="en-US" sz="1200" dirty="0">
                <a:ea typeface="Times New Roman" panose="02020603050405020304" pitchFamily="18" charset="0"/>
              </a:rPr>
              <a:t>].  There’s also a helpful </a:t>
            </a:r>
            <a:r>
              <a:rPr lang="en-US" sz="1200" u="sng" dirty="0">
                <a:solidFill>
                  <a:srgbClr val="0563C1"/>
                </a:solidFill>
                <a:ea typeface="Times New Roman" panose="02020603050405020304" pitchFamily="18" charset="0"/>
                <a:hlinkClick r:id="rId6"/>
              </a:rPr>
              <a:t>Supplemental Resources</a:t>
            </a:r>
            <a:r>
              <a:rPr lang="en-US" sz="1200" dirty="0">
                <a:ea typeface="Times New Roman" panose="02020603050405020304" pitchFamily="18" charset="0"/>
              </a:rPr>
              <a:t> page for NLP.</a:t>
            </a:r>
          </a:p>
          <a:p>
            <a:pPr lvl="1">
              <a:spcBef>
                <a:spcPts val="0"/>
              </a:spcBef>
              <a:buFont typeface="+mj-lt"/>
              <a:buAutoNum type="alphaLcPeriod"/>
            </a:pPr>
            <a:endParaRPr lang="en-US" sz="1200" dirty="0">
              <a:ea typeface="Times New Roman" panose="02020603050405020304" pitchFamily="18" charset="0"/>
            </a:endParaRPr>
          </a:p>
          <a:p>
            <a:pPr lvl="1">
              <a:spcBef>
                <a:spcPts val="0"/>
              </a:spcBef>
              <a:buFont typeface="+mj-lt"/>
              <a:buAutoNum type="alphaLcPeriod"/>
            </a:pPr>
            <a:r>
              <a:rPr lang="en-US" sz="1200" dirty="0">
                <a:ea typeface="Times New Roman" panose="02020603050405020304" pitchFamily="18" charset="0"/>
              </a:rPr>
              <a:t> </a:t>
            </a:r>
            <a:r>
              <a:rPr lang="en-US" sz="1200" u="sng" dirty="0">
                <a:solidFill>
                  <a:srgbClr val="0033CC"/>
                </a:solidFill>
                <a:ea typeface="Times New Roman" panose="02020603050405020304" pitchFamily="18" charset="0"/>
                <a:hlinkClick r:id="rId4">
                  <a:extLst>
                    <a:ext uri="{A12FA001-AC4F-418D-AE19-62706E023703}">
                      <ahyp:hlinkClr xmlns:ahyp="http://schemas.microsoft.com/office/drawing/2018/hyperlinkcolor" val="tx"/>
                    </a:ext>
                  </a:extLst>
                </a:hlinkClick>
              </a:rPr>
              <a:t>Hugging Face</a:t>
            </a:r>
            <a:r>
              <a:rPr lang="en-US" sz="1200" dirty="0">
                <a:solidFill>
                  <a:srgbClr val="0033CC"/>
                </a:solidFill>
                <a:ea typeface="Times New Roman" panose="02020603050405020304" pitchFamily="18" charset="0"/>
              </a:rPr>
              <a:t> </a:t>
            </a:r>
            <a:r>
              <a:rPr lang="en-US" sz="1200" dirty="0">
                <a:ea typeface="Times New Roman" panose="02020603050405020304" pitchFamily="18" charset="0"/>
              </a:rPr>
              <a:t>(particularly their </a:t>
            </a:r>
            <a:r>
              <a:rPr lang="en-US" sz="1200" u="sng" dirty="0">
                <a:solidFill>
                  <a:srgbClr val="0033CC"/>
                </a:solidFill>
                <a:ea typeface="Times New Roman" panose="02020603050405020304" pitchFamily="18" charset="0"/>
                <a:hlinkClick r:id="rId7">
                  <a:extLst>
                    <a:ext uri="{A12FA001-AC4F-418D-AE19-62706E023703}">
                      <ahyp:hlinkClr xmlns:ahyp="http://schemas.microsoft.com/office/drawing/2018/hyperlinkcolor" val="tx"/>
                    </a:ext>
                  </a:extLst>
                </a:hlinkClick>
              </a:rPr>
              <a:t>Transformers</a:t>
            </a:r>
            <a:r>
              <a:rPr lang="en-US" sz="1200" dirty="0">
                <a:ea typeface="Times New Roman" panose="02020603050405020304" pitchFamily="18" charset="0"/>
              </a:rPr>
              <a:t> library) is one of the most popular communities/platforms for NLP/AI/ML.  They have great tutorials and readable documentation. Hugging Face models and datasets are designed to work well with and/or build on other popular NLP packages [</a:t>
            </a:r>
            <a:r>
              <a:rPr lang="en-US" sz="1200" u="sng" dirty="0" err="1">
                <a:solidFill>
                  <a:srgbClr val="0033CC"/>
                </a:solidFill>
                <a:ea typeface="Times New Roman" panose="02020603050405020304" pitchFamily="18" charset="0"/>
                <a:hlinkClick r:id="rId8">
                  <a:extLst>
                    <a:ext uri="{A12FA001-AC4F-418D-AE19-62706E023703}">
                      <ahyp:hlinkClr xmlns:ahyp="http://schemas.microsoft.com/office/drawing/2018/hyperlinkcolor" val="tx"/>
                    </a:ext>
                  </a:extLst>
                </a:hlinkClick>
              </a:rPr>
              <a:t>nltk</a:t>
            </a:r>
            <a:r>
              <a:rPr lang="en-US" sz="1200" dirty="0">
                <a:solidFill>
                  <a:srgbClr val="0033CC"/>
                </a:solidFill>
                <a:ea typeface="Times New Roman" panose="02020603050405020304" pitchFamily="18" charset="0"/>
              </a:rPr>
              <a:t>, </a:t>
            </a:r>
            <a:r>
              <a:rPr lang="en-US" sz="1200" u="sng" dirty="0" err="1">
                <a:solidFill>
                  <a:srgbClr val="0033CC"/>
                </a:solidFill>
                <a:ea typeface="Times New Roman" panose="02020603050405020304" pitchFamily="18" charset="0"/>
                <a:hlinkClick r:id="rId9">
                  <a:extLst>
                    <a:ext uri="{A12FA001-AC4F-418D-AE19-62706E023703}">
                      <ahyp:hlinkClr xmlns:ahyp="http://schemas.microsoft.com/office/drawing/2018/hyperlinkcolor" val="tx"/>
                    </a:ext>
                  </a:extLst>
                </a:hlinkClick>
              </a:rPr>
              <a:t>AllenNLP</a:t>
            </a:r>
            <a:r>
              <a:rPr lang="en-US" sz="1200" dirty="0">
                <a:solidFill>
                  <a:srgbClr val="0033CC"/>
                </a:solidFill>
                <a:ea typeface="Times New Roman" panose="02020603050405020304" pitchFamily="18" charset="0"/>
              </a:rPr>
              <a:t>, </a:t>
            </a:r>
            <a:r>
              <a:rPr lang="en-US" sz="1200" u="sng" dirty="0">
                <a:solidFill>
                  <a:srgbClr val="0033CC"/>
                </a:solidFill>
                <a:ea typeface="Times New Roman" panose="02020603050405020304" pitchFamily="18" charset="0"/>
                <a:hlinkClick r:id="rId10">
                  <a:extLst>
                    <a:ext uri="{A12FA001-AC4F-418D-AE19-62706E023703}">
                      <ahyp:hlinkClr xmlns:ahyp="http://schemas.microsoft.com/office/drawing/2018/hyperlinkcolor" val="tx"/>
                    </a:ext>
                  </a:extLst>
                </a:hlinkClick>
              </a:rPr>
              <a:t>spacy</a:t>
            </a:r>
            <a:r>
              <a:rPr lang="en-US" sz="1200" dirty="0">
                <a:ea typeface="Times New Roman" panose="02020603050405020304" pitchFamily="18" charset="0"/>
              </a:rPr>
              <a:t>].</a:t>
            </a:r>
          </a:p>
          <a:p>
            <a:pPr marL="457200" lvl="1" indent="0">
              <a:spcBef>
                <a:spcPts val="0"/>
              </a:spcBef>
              <a:buNone/>
            </a:pPr>
            <a:endParaRPr lang="en-US" sz="1200" dirty="0">
              <a:latin typeface="Calibri" panose="020F0502020204030204" pitchFamily="34" charset="0"/>
              <a:ea typeface="Calibri" panose="020F0502020204030204" pitchFamily="34" charset="0"/>
            </a:endParaRPr>
          </a:p>
          <a:p>
            <a:pPr marL="342900" marR="0" lvl="0" indent="-342900">
              <a:spcBef>
                <a:spcPts val="0"/>
              </a:spcBef>
              <a:buFont typeface="+mj-lt"/>
              <a:buAutoNum type="arabicPeriod" startAt="2"/>
            </a:pPr>
            <a:r>
              <a:rPr lang="en-US" sz="1200" u="sng" dirty="0">
                <a:effectLst/>
                <a:latin typeface="Arial" panose="020B0604020202020204" pitchFamily="34" charset="0"/>
                <a:ea typeface="Times New Roman" panose="02020603050405020304" pitchFamily="18" charset="0"/>
              </a:rPr>
              <a:t>Python</a:t>
            </a:r>
            <a:endParaRPr lang="en-US" sz="1200" dirty="0">
              <a:effectLst/>
              <a:latin typeface="Calibri" panose="020F0502020204030204" pitchFamily="34" charset="0"/>
              <a:ea typeface="Calibri" panose="020F0502020204030204" pitchFamily="34" charset="0"/>
            </a:endParaRPr>
          </a:p>
          <a:p>
            <a:pPr marL="800100" marR="0" lvl="1" indent="-342900">
              <a:spcBef>
                <a:spcPts val="0"/>
              </a:spcBef>
              <a:buFont typeface="+mj-lt"/>
              <a:buAutoNum type="alphaLcPeriod"/>
            </a:pPr>
            <a:r>
              <a:rPr lang="en-US" sz="1200" dirty="0">
                <a:effectLst/>
                <a:latin typeface="Arial" panose="020B0604020202020204" pitchFamily="34" charset="0"/>
                <a:ea typeface="Times New Roman" panose="02020603050405020304" pitchFamily="18" charset="0"/>
              </a:rPr>
              <a:t>If you want to using Python without downloading it – </a:t>
            </a:r>
            <a:r>
              <a:rPr lang="en-US" sz="1200" u="sng" dirty="0">
                <a:solidFill>
                  <a:srgbClr val="0563C1"/>
                </a:solidFill>
                <a:effectLst/>
                <a:latin typeface="Arial" panose="020B0604020202020204" pitchFamily="34" charset="0"/>
                <a:ea typeface="Times New Roman" panose="02020603050405020304" pitchFamily="18" charset="0"/>
                <a:hlinkClick r:id="rId11"/>
              </a:rPr>
              <a:t>Google Colab</a:t>
            </a:r>
            <a:r>
              <a:rPr lang="en-US" sz="1200" dirty="0">
                <a:effectLst/>
                <a:latin typeface="Arial" panose="020B0604020202020204" pitchFamily="34" charset="0"/>
                <a:ea typeface="Times New Roman" panose="02020603050405020304" pitchFamily="18" charset="0"/>
              </a:rPr>
              <a:t> is a free online version of a Jupyter notebook with incredible functionality.</a:t>
            </a:r>
          </a:p>
          <a:p>
            <a:pPr marL="800100" marR="0" lvl="1" indent="-342900">
              <a:spcBef>
                <a:spcPts val="0"/>
              </a:spcBef>
              <a:buFont typeface="+mj-lt"/>
              <a:buAutoNum type="alphaLcPeriod"/>
            </a:pPr>
            <a:endParaRPr lang="en-US" sz="1200" dirty="0">
              <a:effectLst/>
              <a:latin typeface="Calibri" panose="020F0502020204030204" pitchFamily="34" charset="0"/>
              <a:ea typeface="Calibri" panose="020F0502020204030204" pitchFamily="34" charset="0"/>
            </a:endParaRPr>
          </a:p>
          <a:p>
            <a:pPr marL="800100" marR="0" lvl="1" indent="-342900">
              <a:spcBef>
                <a:spcPts val="0"/>
              </a:spcBef>
              <a:buFont typeface="+mj-lt"/>
              <a:buAutoNum type="alphaLcPeriod"/>
            </a:pPr>
            <a:r>
              <a:rPr lang="en-US" sz="1200" dirty="0">
                <a:effectLst/>
                <a:latin typeface="Arial" panose="020B0604020202020204" pitchFamily="34" charset="0"/>
                <a:ea typeface="Times New Roman" panose="02020603050405020304" pitchFamily="18" charset="0"/>
              </a:rPr>
              <a:t>Jack uses </a:t>
            </a:r>
            <a:r>
              <a:rPr lang="en-US" sz="1200" u="sng" dirty="0" err="1">
                <a:solidFill>
                  <a:srgbClr val="0563C1"/>
                </a:solidFill>
                <a:effectLst/>
                <a:latin typeface="Arial" panose="020B0604020202020204" pitchFamily="34" charset="0"/>
                <a:ea typeface="Times New Roman" panose="02020603050405020304" pitchFamily="18" charset="0"/>
                <a:hlinkClick r:id="rId12"/>
              </a:rPr>
              <a:t>VSCode</a:t>
            </a:r>
            <a:r>
              <a:rPr lang="en-US" sz="1200" dirty="0">
                <a:effectLst/>
                <a:latin typeface="Arial" panose="020B0604020202020204" pitchFamily="34" charset="0"/>
                <a:ea typeface="Times New Roman" panose="02020603050405020304" pitchFamily="18" charset="0"/>
              </a:rPr>
              <a:t> as my IDE for Python.</a:t>
            </a:r>
          </a:p>
          <a:p>
            <a:pPr marL="800100" marR="0" lvl="1" indent="-342900">
              <a:spcBef>
                <a:spcPts val="0"/>
              </a:spcBef>
              <a:buFont typeface="+mj-lt"/>
              <a:buAutoNum type="alphaLcPeriod"/>
            </a:pPr>
            <a:endParaRPr lang="en-US" sz="1200" dirty="0">
              <a:effectLst/>
              <a:latin typeface="Calibri" panose="020F0502020204030204" pitchFamily="34" charset="0"/>
              <a:ea typeface="Calibri" panose="020F0502020204030204" pitchFamily="34" charset="0"/>
            </a:endParaRPr>
          </a:p>
          <a:p>
            <a:pPr marL="800100" marR="0" lvl="1" indent="-342900">
              <a:spcBef>
                <a:spcPts val="0"/>
              </a:spcBef>
              <a:buFont typeface="+mj-lt"/>
              <a:buAutoNum type="alphaLcPeriod"/>
            </a:pPr>
            <a:r>
              <a:rPr lang="en-US" sz="1200" dirty="0">
                <a:effectLst/>
                <a:latin typeface="Arial" panose="020B0604020202020204" pitchFamily="34" charset="0"/>
                <a:ea typeface="Times New Roman" panose="02020603050405020304" pitchFamily="18" charset="0"/>
              </a:rPr>
              <a:t>Most individuals use the Anaconda Distribution for Windows. You can find instructions here: [</a:t>
            </a:r>
            <a:r>
              <a:rPr lang="en-US" sz="1200" u="sng" dirty="0">
                <a:solidFill>
                  <a:srgbClr val="0563C1"/>
                </a:solidFill>
                <a:effectLst/>
                <a:latin typeface="Arial" panose="020B0604020202020204" pitchFamily="34" charset="0"/>
                <a:ea typeface="Times New Roman" panose="02020603050405020304" pitchFamily="18" charset="0"/>
                <a:hlinkClick r:id="rId13"/>
              </a:rPr>
              <a:t>link</a:t>
            </a:r>
            <a:r>
              <a:rPr lang="en-US" sz="1200" dirty="0">
                <a:effectLst/>
                <a:latin typeface="Arial" panose="020B0604020202020204" pitchFamily="34" charset="0"/>
                <a:ea typeface="Times New Roman" panose="02020603050405020304" pitchFamily="18" charset="0"/>
              </a:rPr>
              <a:t>]</a:t>
            </a:r>
          </a:p>
          <a:p>
            <a:pPr marL="800100" marR="0" lvl="1" indent="-342900">
              <a:spcBef>
                <a:spcPts val="0"/>
              </a:spcBef>
              <a:buFont typeface="+mj-lt"/>
              <a:buAutoNum type="alphaLcPeriod"/>
            </a:pPr>
            <a:endParaRPr lang="en-US" sz="1200" dirty="0">
              <a:effectLst/>
              <a:latin typeface="Calibri" panose="020F0502020204030204" pitchFamily="34" charset="0"/>
              <a:ea typeface="Calibri" panose="020F0502020204030204" pitchFamily="34" charset="0"/>
            </a:endParaRPr>
          </a:p>
          <a:p>
            <a:pPr marL="800100" marR="0" lvl="1" indent="-342900">
              <a:spcBef>
                <a:spcPts val="0"/>
              </a:spcBef>
              <a:buFont typeface="+mj-lt"/>
              <a:buAutoNum type="alphaLcPeriod"/>
            </a:pPr>
            <a:r>
              <a:rPr lang="en-US" sz="1200" dirty="0">
                <a:ea typeface="Times New Roman" panose="02020603050405020304" pitchFamily="18" charset="0"/>
              </a:rPr>
              <a:t>Jack</a:t>
            </a:r>
            <a:r>
              <a:rPr lang="en-US" sz="1200" dirty="0">
                <a:effectLst/>
                <a:latin typeface="Arial" panose="020B0604020202020204" pitchFamily="34" charset="0"/>
                <a:ea typeface="Times New Roman" panose="02020603050405020304" pitchFamily="18" charset="0"/>
              </a:rPr>
              <a:t> paid ~$15 back in 2020 for a Udemy course called “Complete Python Bootcamp”. [</a:t>
            </a:r>
            <a:r>
              <a:rPr lang="en-US" sz="1200" u="sng" dirty="0">
                <a:solidFill>
                  <a:srgbClr val="0563C1"/>
                </a:solidFill>
                <a:effectLst/>
                <a:latin typeface="Arial" panose="020B0604020202020204" pitchFamily="34" charset="0"/>
                <a:ea typeface="Times New Roman" panose="02020603050405020304" pitchFamily="18" charset="0"/>
                <a:hlinkClick r:id="rId14"/>
              </a:rPr>
              <a:t>link</a:t>
            </a:r>
            <a:r>
              <a:rPr lang="en-US" sz="1200" dirty="0">
                <a:effectLst/>
                <a:latin typeface="Arial" panose="020B0604020202020204" pitchFamily="34" charset="0"/>
                <a:ea typeface="Times New Roman" panose="02020603050405020304" pitchFamily="18" charset="0"/>
              </a:rPr>
              <a:t> – the video to install Python is available as a free preview Python Setup&gt;Installing Python (Step by Step)].  The course lecture slides and materials are freely available.  [</a:t>
            </a:r>
            <a:r>
              <a:rPr lang="en-US" sz="1200" u="sng" dirty="0">
                <a:solidFill>
                  <a:srgbClr val="0563C1"/>
                </a:solidFill>
                <a:effectLst/>
                <a:latin typeface="Arial" panose="020B0604020202020204" pitchFamily="34" charset="0"/>
                <a:ea typeface="Times New Roman" panose="02020603050405020304" pitchFamily="18" charset="0"/>
                <a:hlinkClick r:id="rId15"/>
              </a:rPr>
              <a:t>slides</a:t>
            </a:r>
            <a:r>
              <a:rPr lang="en-US" sz="1200" dirty="0">
                <a:effectLst/>
                <a:latin typeface="Arial" panose="020B0604020202020204" pitchFamily="34" charset="0"/>
                <a:ea typeface="Times New Roman" panose="02020603050405020304" pitchFamily="18" charset="0"/>
              </a:rPr>
              <a:t>] [</a:t>
            </a:r>
            <a:r>
              <a:rPr lang="en-US" sz="1200" u="sng" dirty="0" err="1">
                <a:solidFill>
                  <a:srgbClr val="0563C1"/>
                </a:solidFill>
                <a:effectLst/>
                <a:latin typeface="Arial" panose="020B0604020202020204" pitchFamily="34" charset="0"/>
                <a:ea typeface="Times New Roman" panose="02020603050405020304" pitchFamily="18" charset="0"/>
                <a:hlinkClick r:id="rId16"/>
              </a:rPr>
              <a:t>github</a:t>
            </a:r>
            <a:r>
              <a:rPr lang="en-US" sz="1200" u="sng" dirty="0">
                <a:solidFill>
                  <a:srgbClr val="0563C1"/>
                </a:solidFill>
                <a:effectLst/>
                <a:latin typeface="Arial" panose="020B0604020202020204" pitchFamily="34" charset="0"/>
                <a:ea typeface="Times New Roman" panose="02020603050405020304" pitchFamily="18" charset="0"/>
                <a:hlinkClick r:id="rId16"/>
              </a:rPr>
              <a:t> repo w/ Jupyter Notebooks</a:t>
            </a:r>
            <a:r>
              <a:rPr lang="en-US" sz="1200" dirty="0">
                <a:effectLst/>
                <a:latin typeface="Arial" panose="020B0604020202020204" pitchFamily="34" charset="0"/>
                <a:ea typeface="Times New Roman" panose="02020603050405020304" pitchFamily="18" charset="0"/>
              </a:rPr>
              <a:t>].</a:t>
            </a:r>
          </a:p>
          <a:p>
            <a:pPr marL="800100" marR="0" lvl="1" indent="-342900">
              <a:spcBef>
                <a:spcPts val="0"/>
              </a:spcBef>
              <a:buFont typeface="+mj-lt"/>
              <a:buAutoNum type="alphaLcPeriod"/>
            </a:pPr>
            <a:endParaRPr lang="en-US" sz="1200" dirty="0">
              <a:effectLst/>
              <a:latin typeface="Calibri" panose="020F0502020204030204" pitchFamily="34" charset="0"/>
              <a:ea typeface="Calibri" panose="020F0502020204030204" pitchFamily="34" charset="0"/>
            </a:endParaRPr>
          </a:p>
          <a:p>
            <a:pPr marL="800100" marR="0" lvl="1" indent="-342900">
              <a:spcBef>
                <a:spcPts val="0"/>
              </a:spcBef>
              <a:buFont typeface="+mj-lt"/>
              <a:buAutoNum type="alphaLcPeriod"/>
            </a:pPr>
            <a:r>
              <a:rPr lang="en-US" sz="1200" dirty="0">
                <a:effectLst/>
                <a:latin typeface="Arial" panose="020B0604020202020204" pitchFamily="34" charset="0"/>
                <a:ea typeface="Times New Roman" panose="02020603050405020304" pitchFamily="18" charset="0"/>
              </a:rPr>
              <a:t>Google also has a free Python Course. [</a:t>
            </a:r>
            <a:r>
              <a:rPr lang="en-US" sz="1200" u="sng" dirty="0">
                <a:solidFill>
                  <a:srgbClr val="0563C1"/>
                </a:solidFill>
                <a:effectLst/>
                <a:latin typeface="Arial" panose="020B0604020202020204" pitchFamily="34" charset="0"/>
                <a:ea typeface="Times New Roman" panose="02020603050405020304" pitchFamily="18" charset="0"/>
                <a:hlinkClick r:id="rId17"/>
              </a:rPr>
              <a:t>link</a:t>
            </a:r>
            <a:r>
              <a:rPr lang="en-US" sz="1200" dirty="0">
                <a:effectLst/>
                <a:latin typeface="Arial" panose="020B0604020202020204" pitchFamily="34" charset="0"/>
                <a:ea typeface="Times New Roman" panose="02020603050405020304" pitchFamily="18" charset="0"/>
              </a:rPr>
              <a:t>]</a:t>
            </a:r>
            <a:endParaRPr lang="en-US" sz="1200" dirty="0">
              <a:effectLst/>
              <a:latin typeface="Calibri" panose="020F0502020204030204" pitchFamily="34" charset="0"/>
              <a:ea typeface="Calibri" panose="020F0502020204030204" pitchFamily="34" charset="0"/>
            </a:endParaRPr>
          </a:p>
          <a:p>
            <a:pPr marL="571500" marR="0" indent="0">
              <a:spcBef>
                <a:spcPts val="0"/>
              </a:spcBef>
              <a:buNone/>
            </a:pPr>
            <a:endParaRPr lang="en-US" sz="1200" dirty="0">
              <a:effectLst/>
              <a:latin typeface="Calibri" panose="020F0502020204030204" pitchFamily="34" charset="0"/>
              <a:ea typeface="Calibri" panose="020F0502020204030204" pitchFamily="34" charset="0"/>
            </a:endParaRPr>
          </a:p>
        </p:txBody>
      </p:sp>
      <p:sp>
        <p:nvSpPr>
          <p:cNvPr id="3" name="Rectangle 2">
            <a:extLst>
              <a:ext uri="{FF2B5EF4-FFF2-40B4-BE49-F238E27FC236}">
                <a16:creationId xmlns:a16="http://schemas.microsoft.com/office/drawing/2014/main" id="{DCB714F2-0C67-066C-A6DA-BAA707D9B7FD}"/>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400" b="1">
                <a:solidFill>
                  <a:schemeClr val="bg1"/>
                </a:solidFill>
                <a:latin typeface="Arial" panose="020B0604020202020204" pitchFamily="34" charset="0"/>
                <a:cs typeface="Arial" panose="020B0604020202020204" pitchFamily="34" charset="0"/>
              </a:rPr>
              <a:t>Links</a:t>
            </a:r>
          </a:p>
        </p:txBody>
      </p:sp>
    </p:spTree>
    <p:extLst>
      <p:ext uri="{BB962C8B-B14F-4D97-AF65-F5344CB8AC3E}">
        <p14:creationId xmlns:p14="http://schemas.microsoft.com/office/powerpoint/2010/main" val="2880480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62A519-E273-F737-C820-3618A61EF180}"/>
              </a:ext>
            </a:extLst>
          </p:cNvPr>
          <p:cNvSpPr>
            <a:spLocks noGrp="1"/>
          </p:cNvSpPr>
          <p:nvPr>
            <p:ph idx="1"/>
          </p:nvPr>
        </p:nvSpPr>
        <p:spPr>
          <a:xfrm>
            <a:off x="172121" y="1204856"/>
            <a:ext cx="8810513" cy="4921307"/>
          </a:xfrm>
        </p:spPr>
        <p:txBody>
          <a:bodyPr>
            <a:normAutofit/>
          </a:bodyPr>
          <a:lstStyle/>
          <a:p>
            <a:pPr marL="342900" marR="0" lvl="0" indent="-342900">
              <a:spcBef>
                <a:spcPts val="0"/>
              </a:spcBef>
              <a:spcAft>
                <a:spcPts val="0"/>
              </a:spcAft>
              <a:buFont typeface="+mj-lt"/>
              <a:buAutoNum type="arabicPeriod"/>
            </a:pPr>
            <a:r>
              <a:rPr lang="en-US" sz="1200">
                <a:effectLst/>
                <a:latin typeface="Arial" panose="020B0604020202020204" pitchFamily="34" charset="0"/>
                <a:ea typeface="Times New Roman" panose="02020603050405020304" pitchFamily="18" charset="0"/>
              </a:rPr>
              <a:t>Sebastian Ruder [</a:t>
            </a:r>
            <a:r>
              <a:rPr lang="en-US" sz="1200" u="sng">
                <a:solidFill>
                  <a:srgbClr val="0563C1"/>
                </a:solidFill>
                <a:effectLst/>
                <a:latin typeface="Arial" panose="020B0604020202020204" pitchFamily="34" charset="0"/>
                <a:ea typeface="Times New Roman" panose="02020603050405020304" pitchFamily="18" charset="0"/>
                <a:hlinkClick r:id="rId2"/>
              </a:rPr>
              <a:t>his site</a:t>
            </a:r>
            <a:r>
              <a:rPr lang="en-US" sz="1200">
                <a:effectLst/>
                <a:latin typeface="Arial" panose="020B0604020202020204" pitchFamily="34" charset="0"/>
                <a:ea typeface="Times New Roman" panose="02020603050405020304" pitchFamily="18" charset="0"/>
              </a:rPr>
              <a:t>] [</a:t>
            </a:r>
            <a:r>
              <a:rPr lang="en-US" sz="1200" u="sng">
                <a:solidFill>
                  <a:srgbClr val="0563C1"/>
                </a:solidFill>
                <a:effectLst/>
                <a:latin typeface="Arial" panose="020B0604020202020204" pitchFamily="34" charset="0"/>
                <a:ea typeface="Times New Roman" panose="02020603050405020304" pitchFamily="18" charset="0"/>
                <a:hlinkClick r:id="rId3"/>
              </a:rPr>
              <a:t>his Google Scholar</a:t>
            </a:r>
            <a:r>
              <a:rPr lang="en-US" sz="1200">
                <a:effectLst/>
                <a:latin typeface="Arial" panose="020B0604020202020204" pitchFamily="34" charset="0"/>
                <a:ea typeface="Times New Roman" panose="02020603050405020304" pitchFamily="18" charset="0"/>
              </a:rPr>
              <a:t>] has a great blog that covers new ideas in NLP, NLP Progress, his highlights from NLP conferences…etc.  In 2018 he gave a brief timeline of NLP.  </a:t>
            </a:r>
            <a:r>
              <a:rPr lang="en-US" sz="1200" u="sng">
                <a:solidFill>
                  <a:srgbClr val="0563C1"/>
                </a:solidFill>
                <a:effectLst/>
                <a:latin typeface="Arial" panose="020B0604020202020204" pitchFamily="34" charset="0"/>
                <a:ea typeface="Times New Roman" panose="02020603050405020304" pitchFamily="18" charset="0"/>
                <a:hlinkClick r:id="rId4"/>
              </a:rPr>
              <a:t>https://ruder.io/a-review-of-the-recent-history-of-nlp/</a:t>
            </a:r>
            <a:r>
              <a:rPr lang="en-US" sz="1200">
                <a:effectLst/>
                <a:latin typeface="Arial" panose="020B0604020202020204" pitchFamily="34" charset="0"/>
                <a:ea typeface="Times New Roman" panose="02020603050405020304" pitchFamily="18" charset="0"/>
              </a:rPr>
              <a:t>.  </a:t>
            </a:r>
          </a:p>
          <a:p>
            <a:pPr marL="342900" marR="0" lvl="0" indent="-342900">
              <a:spcBef>
                <a:spcPts val="0"/>
              </a:spcBef>
              <a:spcAft>
                <a:spcPts val="0"/>
              </a:spcAft>
              <a:buFont typeface="+mj-lt"/>
              <a:buAutoNum type="arabicPeriod"/>
            </a:pPr>
            <a:endParaRPr lang="en-US" sz="1200">
              <a:ea typeface="Times New Roman" panose="02020603050405020304" pitchFamily="18" charset="0"/>
            </a:endParaRPr>
          </a:p>
          <a:p>
            <a:pPr marL="342900" marR="0" lvl="0" indent="-342900">
              <a:spcBef>
                <a:spcPts val="0"/>
              </a:spcBef>
              <a:spcAft>
                <a:spcPts val="0"/>
              </a:spcAft>
              <a:buFont typeface="+mj-lt"/>
              <a:buAutoNum type="arabicPeriod"/>
            </a:pPr>
            <a:r>
              <a:rPr lang="en-US" sz="1200">
                <a:effectLst/>
                <a:latin typeface="Arial" panose="020B0604020202020204" pitchFamily="34" charset="0"/>
                <a:ea typeface="Times New Roman" panose="02020603050405020304" pitchFamily="18" charset="0"/>
              </a:rPr>
              <a:t>If you want straightforward explanations of how the most used NLP models work, </a:t>
            </a:r>
            <a:r>
              <a:rPr lang="en-US" sz="1200" u="sng">
                <a:solidFill>
                  <a:srgbClr val="0563C1"/>
                </a:solidFill>
                <a:effectLst/>
                <a:latin typeface="Arial" panose="020B0604020202020204" pitchFamily="34" charset="0"/>
                <a:ea typeface="Times New Roman" panose="02020603050405020304" pitchFamily="18" charset="0"/>
                <a:hlinkClick r:id="rId5"/>
              </a:rPr>
              <a:t>Jay Alammar has a blog</a:t>
            </a:r>
            <a:r>
              <a:rPr lang="en-US" sz="1200">
                <a:effectLst/>
                <a:latin typeface="Arial" panose="020B0604020202020204" pitchFamily="34" charset="0"/>
                <a:ea typeface="Times New Roman" panose="02020603050405020304" pitchFamily="18" charset="0"/>
              </a:rPr>
              <a:t> with great visuals and explanations for word2vec (2013) and BERT (2018+) toward the bottom of his blog posts.</a:t>
            </a:r>
            <a:endParaRPr lang="en-US" sz="1200">
              <a:effectLst/>
              <a:latin typeface="Calibri" panose="020F0502020204030204" pitchFamily="34" charset="0"/>
              <a:ea typeface="Calibri" panose="020F0502020204030204" pitchFamily="34" charset="0"/>
            </a:endParaRPr>
          </a:p>
        </p:txBody>
      </p:sp>
      <p:sp>
        <p:nvSpPr>
          <p:cNvPr id="3" name="Rectangle 2">
            <a:extLst>
              <a:ext uri="{FF2B5EF4-FFF2-40B4-BE49-F238E27FC236}">
                <a16:creationId xmlns:a16="http://schemas.microsoft.com/office/drawing/2014/main" id="{076C0498-1423-4CD6-821C-F9EA9AD08910}"/>
              </a:ext>
            </a:extLst>
          </p:cNvPr>
          <p:cNvSpPr>
            <a:spLocks noChangeArrowheads="1"/>
          </p:cNvSpPr>
          <p:nvPr/>
        </p:nvSpPr>
        <p:spPr bwMode="auto">
          <a:xfrm>
            <a:off x="4648200" y="1"/>
            <a:ext cx="4495800" cy="914400"/>
          </a:xfrm>
          <a:prstGeom prst="rect">
            <a:avLst/>
          </a:prstGeom>
          <a:noFill/>
          <a:ln w="9525">
            <a:noFill/>
            <a:miter lim="800000"/>
            <a:headEnd/>
            <a:tailEnd/>
          </a:ln>
        </p:spPr>
        <p:txBody>
          <a:bodyPr lIns="91428" tIns="45714" rIns="91428" bIns="45714" anchor="ctr"/>
          <a:lstStyle/>
          <a:p>
            <a:pPr algn="ctr"/>
            <a:r>
              <a:rPr lang="en-US" sz="2400" b="1">
                <a:solidFill>
                  <a:schemeClr val="bg1"/>
                </a:solidFill>
                <a:latin typeface="Arial" panose="020B0604020202020204" pitchFamily="34" charset="0"/>
                <a:cs typeface="Arial" panose="020B0604020202020204" pitchFamily="34" charset="0"/>
              </a:rPr>
              <a:t>…More Links</a:t>
            </a:r>
          </a:p>
        </p:txBody>
      </p:sp>
    </p:spTree>
    <p:extLst>
      <p:ext uri="{BB962C8B-B14F-4D97-AF65-F5344CB8AC3E}">
        <p14:creationId xmlns:p14="http://schemas.microsoft.com/office/powerpoint/2010/main" val="367406983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5F74C387-4E9D-4EAB-A625-9E1A8F5B5F2A}" vid="{9FD1E484-D043-43D0-9EA3-FB37E605AF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7242</TotalTime>
  <Words>4787</Words>
  <Application>Microsoft Office PowerPoint</Application>
  <PresentationFormat>On-screen Show (4:3)</PresentationFormat>
  <Paragraphs>874</Paragraphs>
  <Slides>92</Slides>
  <Notes>53</Notes>
  <HiddenSlides>59</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92</vt:i4>
      </vt:variant>
    </vt:vector>
  </HeadingPairs>
  <TitlesOfParts>
    <vt:vector size="107" baseType="lpstr">
      <vt:lpstr>Arial</vt:lpstr>
      <vt:lpstr>Avenir</vt:lpstr>
      <vt:lpstr>Avenir Book</vt:lpstr>
      <vt:lpstr>Avenir Light</vt:lpstr>
      <vt:lpstr>Calibri</vt:lpstr>
      <vt:lpstr>Cambria Math</vt:lpstr>
      <vt:lpstr>Courier</vt:lpstr>
      <vt:lpstr>Courier New</vt:lpstr>
      <vt:lpstr>Lato</vt:lpstr>
      <vt:lpstr>Lora</vt:lpstr>
      <vt:lpstr>Open Sans</vt:lpstr>
      <vt:lpstr>Roboto</vt:lpstr>
      <vt:lpstr>Source Sans Pro</vt:lpstr>
      <vt:lpstr>Wingdings</vt:lpstr>
      <vt:lpstr>1_Office Theme</vt:lpstr>
      <vt:lpstr>Quickly Build Analyst NLP Capability in Your Organization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Labelling Data</vt:lpstr>
      <vt:lpstr>Topic Modeling</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Scudder, John CPT</dc:creator>
  <cp:lastModifiedBy>Scudder, John (Jack) MAJ</cp:lastModifiedBy>
  <cp:revision>2</cp:revision>
  <dcterms:created xsi:type="dcterms:W3CDTF">2022-12-06T03:19:01Z</dcterms:created>
  <dcterms:modified xsi:type="dcterms:W3CDTF">2023-09-10T21:00:36Z</dcterms:modified>
</cp:coreProperties>
</file>